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7" r:id="rId2"/>
    <p:sldId id="266" r:id="rId3"/>
    <p:sldId id="272" r:id="rId4"/>
    <p:sldId id="258" r:id="rId5"/>
    <p:sldId id="259" r:id="rId6"/>
    <p:sldId id="267" r:id="rId7"/>
    <p:sldId id="269" r:id="rId8"/>
    <p:sldId id="268" r:id="rId9"/>
    <p:sldId id="260" r:id="rId10"/>
    <p:sldId id="270" r:id="rId11"/>
    <p:sldId id="271" r:id="rId12"/>
    <p:sldId id="263" r:id="rId13"/>
    <p:sldId id="264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th Moyo" initials="FM" lastIdx="2" clrIdx="0">
    <p:extLst>
      <p:ext uri="{19B8F6BF-5375-455C-9EA6-DF929625EA0E}">
        <p15:presenceInfo xmlns:p15="http://schemas.microsoft.com/office/powerpoint/2012/main" userId="S-1-5-21-1960408961-1708537768-682003330-11334" providerId="AD"/>
      </p:ext>
    </p:extLst>
  </p:cmAuthor>
  <p:cmAuthor id="2" name="Ahmad Haeri Mazanderani" initials="AHM" lastIdx="5" clrIdx="1">
    <p:extLst>
      <p:ext uri="{19B8F6BF-5375-455C-9EA6-DF929625EA0E}">
        <p15:presenceInfo xmlns:p15="http://schemas.microsoft.com/office/powerpoint/2012/main" userId="S-1-5-21-1960408961-1708537768-682003330-104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663300"/>
    <a:srgbClr val="5DA9DD"/>
    <a:srgbClr val="4267B2"/>
    <a:srgbClr val="FEF3D4"/>
    <a:srgbClr val="F8E08E"/>
    <a:srgbClr val="383333"/>
    <a:srgbClr val="C26E68"/>
    <a:srgbClr val="0099D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6656A-D9F6-441B-90C6-5F43A2636A22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51D0BE-AF7F-40E8-8EC3-280A428EA38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175">
          <a:noFill/>
        </a:ln>
      </dgm:spPr>
      <dgm:t>
        <a:bodyPr/>
        <a:lstStyle/>
        <a:p>
          <a:pPr algn="l"/>
          <a:endParaRPr lang="en-US" sz="1600" dirty="0" smtClean="0"/>
        </a:p>
        <a:p>
          <a:pPr algn="l"/>
          <a:r>
            <a:rPr lang="en-US" sz="20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◦</a:t>
          </a:r>
          <a:r>
            <a:rPr lang="en-US" sz="2000" dirty="0" smtClean="0">
              <a:solidFill>
                <a:schemeClr val="tx1"/>
              </a:solidFill>
            </a:rPr>
            <a:t> Maternal &amp; neonatal health </a:t>
          </a:r>
          <a:endParaRPr lang="en-US" sz="1000" dirty="0" smtClean="0"/>
        </a:p>
        <a:p>
          <a:pPr algn="ctr"/>
          <a:endParaRPr lang="en-US" sz="1000" dirty="0"/>
        </a:p>
      </dgm:t>
    </dgm:pt>
    <dgm:pt modelId="{4E40A097-3022-4FEA-A3AF-631E8243B419}" type="parTrans" cxnId="{8E9E660C-7E11-45B4-BE32-9CECB04C860B}">
      <dgm:prSet/>
      <dgm:spPr/>
      <dgm:t>
        <a:bodyPr/>
        <a:lstStyle/>
        <a:p>
          <a:endParaRPr lang="en-US"/>
        </a:p>
      </dgm:t>
    </dgm:pt>
    <dgm:pt modelId="{E8727A26-9960-473E-BA2F-CCB6A5CA7B6A}" type="sibTrans" cxnId="{8E9E660C-7E11-45B4-BE32-9CECB04C860B}">
      <dgm:prSet/>
      <dgm:spPr/>
      <dgm:t>
        <a:bodyPr/>
        <a:lstStyle/>
        <a:p>
          <a:endParaRPr lang="en-US"/>
        </a:p>
      </dgm:t>
    </dgm:pt>
    <dgm:pt modelId="{9BA20404-58CE-4A32-9505-655CAFA6E42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175">
          <a:noFill/>
        </a:ln>
      </dgm:spPr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◦</a:t>
          </a:r>
          <a:r>
            <a:rPr lang="en-US" sz="2000" dirty="0" smtClean="0">
              <a:solidFill>
                <a:schemeClr val="tx1"/>
              </a:solidFill>
            </a:rPr>
            <a:t> MTCT of HIV</a:t>
          </a:r>
        </a:p>
        <a:p>
          <a:pPr algn="l"/>
          <a:r>
            <a:rPr lang="en-US" sz="20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◦</a:t>
          </a:r>
          <a:r>
            <a:rPr lang="en-US" sz="2000" dirty="0" smtClean="0">
              <a:solidFill>
                <a:schemeClr val="tx1"/>
              </a:solidFill>
            </a:rPr>
            <a:t> Maternal &amp; neonatal death</a:t>
          </a:r>
          <a:endParaRPr lang="en-US" sz="2000" dirty="0">
            <a:solidFill>
              <a:schemeClr val="tx1"/>
            </a:solidFill>
          </a:endParaRPr>
        </a:p>
      </dgm:t>
    </dgm:pt>
    <dgm:pt modelId="{C5BD1B29-4564-4960-845A-9F76CA1EC212}" type="parTrans" cxnId="{DAF92795-9C5C-4863-A076-A8818E00F510}">
      <dgm:prSet/>
      <dgm:spPr/>
      <dgm:t>
        <a:bodyPr/>
        <a:lstStyle/>
        <a:p>
          <a:endParaRPr lang="en-US"/>
        </a:p>
      </dgm:t>
    </dgm:pt>
    <dgm:pt modelId="{E90C74EC-9738-48E1-B530-227F20F0BA47}" type="sibTrans" cxnId="{DAF92795-9C5C-4863-A076-A8818E00F510}">
      <dgm:prSet/>
      <dgm:spPr/>
      <dgm:t>
        <a:bodyPr/>
        <a:lstStyle/>
        <a:p>
          <a:endParaRPr lang="en-US"/>
        </a:p>
      </dgm:t>
    </dgm:pt>
    <dgm:pt modelId="{8167CBA8-D044-451B-B96F-03A79B374AD4}" type="pres">
      <dgm:prSet presAssocID="{2D26656A-D9F6-441B-90C6-5F43A2636A2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CA1B7-F2F1-405F-BAD8-D81208E733B3}" type="pres">
      <dgm:prSet presAssocID="{2D26656A-D9F6-441B-90C6-5F43A2636A22}" presName="divider" presStyleLbl="fgShp" presStyleIdx="0" presStyleCnt="1" custScaleX="99984" custScaleY="104093"/>
      <dgm:spPr/>
    </dgm:pt>
    <dgm:pt modelId="{412882B9-E400-428F-8651-DE7B7CD3DCCE}" type="pres">
      <dgm:prSet presAssocID="{5D51D0BE-AF7F-40E8-8EC3-280A428EA38D}" presName="downArrow" presStyleLbl="node1" presStyleIdx="0" presStyleCnt="2" custScaleX="57723" custScaleY="91943" custLinFactNeighborX="-25982" custLinFactNeighborY="18220"/>
      <dgm:spPr/>
    </dgm:pt>
    <dgm:pt modelId="{6B497EA7-B19B-4D0C-811B-A2F7A35D7DE3}" type="pres">
      <dgm:prSet presAssocID="{5D51D0BE-AF7F-40E8-8EC3-280A428EA38D}" presName="downArrowText" presStyleLbl="revTx" presStyleIdx="0" presStyleCnt="2" custScaleX="196977" custScaleY="49634" custLinFactNeighborX="-7149" custLinFactNeighborY="13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80282-492A-4A3F-9447-FF0EE569D6F1}" type="pres">
      <dgm:prSet presAssocID="{9BA20404-58CE-4A32-9505-655CAFA6E42B}" presName="upArrow" presStyleLbl="node1" presStyleIdx="1" presStyleCnt="2" custScaleX="58681" custScaleY="92472" custLinFactNeighborX="20069" custLinFactNeighborY="-11537"/>
      <dgm:spPr/>
    </dgm:pt>
    <dgm:pt modelId="{8DF92490-EEC2-4F4D-A7BF-AEB0835BC1EF}" type="pres">
      <dgm:prSet presAssocID="{9BA20404-58CE-4A32-9505-655CAFA6E42B}" presName="upArrowText" presStyleLbl="revTx" presStyleIdx="1" presStyleCnt="2" custScaleX="202981" custScaleY="74579" custLinFactNeighborX="14053" custLinFactNeighborY="3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96672-F8A6-437A-8630-D28E40C193FC}" type="presOf" srcId="{5D51D0BE-AF7F-40E8-8EC3-280A428EA38D}" destId="{6B497EA7-B19B-4D0C-811B-A2F7A35D7DE3}" srcOrd="0" destOrd="0" presId="urn:microsoft.com/office/officeart/2005/8/layout/arrow3"/>
    <dgm:cxn modelId="{8E9E660C-7E11-45B4-BE32-9CECB04C860B}" srcId="{2D26656A-D9F6-441B-90C6-5F43A2636A22}" destId="{5D51D0BE-AF7F-40E8-8EC3-280A428EA38D}" srcOrd="0" destOrd="0" parTransId="{4E40A097-3022-4FEA-A3AF-631E8243B419}" sibTransId="{E8727A26-9960-473E-BA2F-CCB6A5CA7B6A}"/>
    <dgm:cxn modelId="{A9EAF844-9386-4275-8973-5D88F2D88B9B}" type="presOf" srcId="{9BA20404-58CE-4A32-9505-655CAFA6E42B}" destId="{8DF92490-EEC2-4F4D-A7BF-AEB0835BC1EF}" srcOrd="0" destOrd="0" presId="urn:microsoft.com/office/officeart/2005/8/layout/arrow3"/>
    <dgm:cxn modelId="{D2907B7E-A9CE-4E7C-8401-8156B29B1128}" type="presOf" srcId="{2D26656A-D9F6-441B-90C6-5F43A2636A22}" destId="{8167CBA8-D044-451B-B96F-03A79B374AD4}" srcOrd="0" destOrd="0" presId="urn:microsoft.com/office/officeart/2005/8/layout/arrow3"/>
    <dgm:cxn modelId="{DAF92795-9C5C-4863-A076-A8818E00F510}" srcId="{2D26656A-D9F6-441B-90C6-5F43A2636A22}" destId="{9BA20404-58CE-4A32-9505-655CAFA6E42B}" srcOrd="1" destOrd="0" parTransId="{C5BD1B29-4564-4960-845A-9F76CA1EC212}" sibTransId="{E90C74EC-9738-48E1-B530-227F20F0BA47}"/>
    <dgm:cxn modelId="{C6F7D8DB-EB2C-4A86-9F9F-3ED8F74F580A}" type="presParOf" srcId="{8167CBA8-D044-451B-B96F-03A79B374AD4}" destId="{4C2CA1B7-F2F1-405F-BAD8-D81208E733B3}" srcOrd="0" destOrd="0" presId="urn:microsoft.com/office/officeart/2005/8/layout/arrow3"/>
    <dgm:cxn modelId="{4EA085B2-2F5C-4303-9465-0D8E789FFE7B}" type="presParOf" srcId="{8167CBA8-D044-451B-B96F-03A79B374AD4}" destId="{412882B9-E400-428F-8651-DE7B7CD3DCCE}" srcOrd="1" destOrd="0" presId="urn:microsoft.com/office/officeart/2005/8/layout/arrow3"/>
    <dgm:cxn modelId="{D414C24A-8334-4A67-A474-6894D1780386}" type="presParOf" srcId="{8167CBA8-D044-451B-B96F-03A79B374AD4}" destId="{6B497EA7-B19B-4D0C-811B-A2F7A35D7DE3}" srcOrd="2" destOrd="0" presId="urn:microsoft.com/office/officeart/2005/8/layout/arrow3"/>
    <dgm:cxn modelId="{81D6FDF1-8B73-4A9C-A6A2-4672FFACFCDB}" type="presParOf" srcId="{8167CBA8-D044-451B-B96F-03A79B374AD4}" destId="{49080282-492A-4A3F-9447-FF0EE569D6F1}" srcOrd="3" destOrd="0" presId="urn:microsoft.com/office/officeart/2005/8/layout/arrow3"/>
    <dgm:cxn modelId="{C8D249C4-29E9-4641-8411-5BC28B63E63E}" type="presParOf" srcId="{8167CBA8-D044-451B-B96F-03A79B374AD4}" destId="{8DF92490-EEC2-4F4D-A7BF-AEB0835BC1E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85846-A77D-42C4-A220-356A0FAF0E00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2CD5DA9-E8FE-42D1-A669-3322F0A055D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sz="2000" b="0" dirty="0" smtClean="0"/>
            <a:t>All HIV-positive mothers  </a:t>
          </a:r>
          <a:r>
            <a:rPr lang="en-ZA" sz="2000" b="0" dirty="0"/>
            <a:t>admitted to </a:t>
          </a:r>
          <a:r>
            <a:rPr lang="en-ZA" sz="2000" b="0" dirty="0" smtClean="0"/>
            <a:t>labour/ postnatal </a:t>
          </a:r>
          <a:r>
            <a:rPr lang="en-ZA" sz="2000" b="0" dirty="0"/>
            <a:t>wards </a:t>
          </a:r>
          <a:endParaRPr lang="en-US" sz="2000" b="0" dirty="0"/>
        </a:p>
      </dgm:t>
    </dgm:pt>
    <dgm:pt modelId="{7C136EC7-284F-426A-A357-E26574CF3004}" type="parTrans" cxnId="{E0506B5D-846E-4370-8866-ABF74A409868}">
      <dgm:prSet/>
      <dgm:spPr/>
      <dgm:t>
        <a:bodyPr/>
        <a:lstStyle/>
        <a:p>
          <a:endParaRPr lang="en-US"/>
        </a:p>
      </dgm:t>
    </dgm:pt>
    <dgm:pt modelId="{A9512E7B-848B-4763-A34C-9141E0D8E215}" type="sibTrans" cxnId="{E0506B5D-846E-4370-8866-ABF74A409868}">
      <dgm:prSet/>
      <dgm:spPr/>
      <dgm:t>
        <a:bodyPr/>
        <a:lstStyle/>
        <a:p>
          <a:endParaRPr lang="en-US"/>
        </a:p>
      </dgm:t>
    </dgm:pt>
    <dgm:pt modelId="{ABB12F1E-A047-4FFA-9491-73A8ABA9C7D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ZA" sz="2000" b="0" dirty="0"/>
            <a:t>Infants </a:t>
          </a:r>
        </a:p>
        <a:p>
          <a:r>
            <a:rPr lang="en-ZA" sz="2000" b="0" dirty="0"/>
            <a:t>Offered </a:t>
          </a:r>
          <a:r>
            <a:rPr lang="en-ZA" sz="2000" b="0" dirty="0" smtClean="0"/>
            <a:t>PoC </a:t>
          </a:r>
          <a:r>
            <a:rPr lang="en-ZA" sz="2000" b="0" dirty="0"/>
            <a:t>EID</a:t>
          </a:r>
        </a:p>
        <a:p>
          <a:r>
            <a:rPr lang="en-ZA" sz="1300" dirty="0" smtClean="0"/>
            <a:t> </a:t>
          </a:r>
          <a:endParaRPr lang="en-US" sz="1300" dirty="0"/>
        </a:p>
      </dgm:t>
    </dgm:pt>
    <dgm:pt modelId="{633745C9-BF4C-4513-8985-8E5902BDD8D7}" type="parTrans" cxnId="{66F51096-6B86-422C-8B4D-55C001FFEE60}">
      <dgm:prSet/>
      <dgm:spPr/>
      <dgm:t>
        <a:bodyPr/>
        <a:lstStyle/>
        <a:p>
          <a:endParaRPr lang="en-US" dirty="0"/>
        </a:p>
      </dgm:t>
    </dgm:pt>
    <dgm:pt modelId="{65042966-703F-4313-BD93-8FE71427016E}" type="sibTrans" cxnId="{66F51096-6B86-422C-8B4D-55C001FFEE60}">
      <dgm:prSet/>
      <dgm:spPr/>
      <dgm:t>
        <a:bodyPr/>
        <a:lstStyle/>
        <a:p>
          <a:endParaRPr lang="en-US"/>
        </a:p>
      </dgm:t>
    </dgm:pt>
    <dgm:pt modelId="{0812458D-9829-41D0-A886-85D548AB000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ZA" sz="1800" b="1" dirty="0" smtClean="0"/>
            <a:t>PCR Positive </a:t>
          </a:r>
          <a:endParaRPr lang="en-ZA" sz="1800" b="1" dirty="0"/>
        </a:p>
        <a:p>
          <a:r>
            <a:rPr lang="en-ZA" sz="1800" dirty="0"/>
            <a:t>Confirmatory </a:t>
          </a:r>
          <a:r>
            <a:rPr lang="en-ZA" sz="1800" dirty="0" smtClean="0"/>
            <a:t>tests done on same sample + 2</a:t>
          </a:r>
          <a:r>
            <a:rPr lang="en-ZA" sz="1800" baseline="30000" dirty="0" smtClean="0"/>
            <a:t>nd</a:t>
          </a:r>
          <a:r>
            <a:rPr lang="en-ZA" sz="1800" dirty="0" smtClean="0"/>
            <a:t> sample</a:t>
          </a:r>
          <a:endParaRPr lang="en-ZA" sz="1800" dirty="0"/>
        </a:p>
        <a:p>
          <a:r>
            <a:rPr lang="en-ZA" sz="1800" dirty="0" smtClean="0"/>
            <a:t>Referred </a:t>
          </a:r>
          <a:r>
            <a:rPr lang="en-ZA" sz="1800" dirty="0"/>
            <a:t>for care  </a:t>
          </a:r>
          <a:endParaRPr lang="en-US" sz="1800" dirty="0"/>
        </a:p>
      </dgm:t>
    </dgm:pt>
    <dgm:pt modelId="{8922400B-3D2D-4253-81FB-AA0D738BF792}" type="parTrans" cxnId="{A4AE9269-7D2E-4B52-970C-C380B31D2554}">
      <dgm:prSet/>
      <dgm:spPr/>
      <dgm:t>
        <a:bodyPr/>
        <a:lstStyle/>
        <a:p>
          <a:endParaRPr lang="en-US" dirty="0"/>
        </a:p>
      </dgm:t>
    </dgm:pt>
    <dgm:pt modelId="{C172135E-AEE1-4B52-8616-E565900FF8FA}" type="sibTrans" cxnId="{A4AE9269-7D2E-4B52-970C-C380B31D2554}">
      <dgm:prSet/>
      <dgm:spPr/>
      <dgm:t>
        <a:bodyPr/>
        <a:lstStyle/>
        <a:p>
          <a:endParaRPr lang="en-US"/>
        </a:p>
      </dgm:t>
    </dgm:pt>
    <dgm:pt modelId="{81E7582F-7BBB-4F0C-914E-9AF1FB74A8E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ZA" sz="1800" b="1" dirty="0" smtClean="0"/>
            <a:t>PCR Negative</a:t>
          </a:r>
          <a:endParaRPr lang="en-ZA" sz="1800" b="1" dirty="0"/>
        </a:p>
        <a:p>
          <a:r>
            <a:rPr lang="en-ZA" sz="1800" dirty="0" smtClean="0"/>
            <a:t>Reassured </a:t>
          </a:r>
          <a:r>
            <a:rPr lang="en-ZA" sz="1800" dirty="0"/>
            <a:t>and </a:t>
          </a:r>
          <a:r>
            <a:rPr lang="en-ZA" sz="1800" dirty="0" smtClean="0"/>
            <a:t>counselled to  return for testing </a:t>
          </a:r>
          <a:r>
            <a:rPr lang="en-ZA" sz="1800" dirty="0"/>
            <a:t>at </a:t>
          </a:r>
          <a:r>
            <a:rPr lang="en-ZA" sz="1800" dirty="0" smtClean="0"/>
            <a:t>10wks</a:t>
          </a:r>
          <a:endParaRPr lang="en-US" sz="1800" dirty="0"/>
        </a:p>
      </dgm:t>
    </dgm:pt>
    <dgm:pt modelId="{216E7690-EA59-4462-AA70-F5626F565045}" type="parTrans" cxnId="{1936015B-B190-44D2-A732-CAC8AA916C8F}">
      <dgm:prSet/>
      <dgm:spPr/>
      <dgm:t>
        <a:bodyPr/>
        <a:lstStyle/>
        <a:p>
          <a:endParaRPr lang="en-US" dirty="0"/>
        </a:p>
      </dgm:t>
    </dgm:pt>
    <dgm:pt modelId="{583ACC34-EBFF-4B1C-8237-D70C8F7C4B69}" type="sibTrans" cxnId="{1936015B-B190-44D2-A732-CAC8AA916C8F}">
      <dgm:prSet/>
      <dgm:spPr/>
      <dgm:t>
        <a:bodyPr/>
        <a:lstStyle/>
        <a:p>
          <a:endParaRPr lang="en-US"/>
        </a:p>
      </dgm:t>
    </dgm:pt>
    <dgm:pt modelId="{7C69FC4F-A513-48DA-A3E2-D5892A31ED91}">
      <dgm:prSet phldrT="[Text]" custT="1"/>
      <dgm:spPr>
        <a:solidFill>
          <a:schemeClr val="bg2"/>
        </a:solidFill>
      </dgm:spPr>
      <dgm:t>
        <a:bodyPr/>
        <a:lstStyle/>
        <a:p>
          <a:r>
            <a:rPr lang="en-ZA" sz="2000" b="0" dirty="0"/>
            <a:t>Mothers </a:t>
          </a:r>
        </a:p>
        <a:p>
          <a:r>
            <a:rPr lang="en-ZA" sz="2000" b="0" dirty="0"/>
            <a:t>Offered </a:t>
          </a:r>
          <a:r>
            <a:rPr lang="en-ZA" sz="2000" b="0" dirty="0" err="1" smtClean="0"/>
            <a:t>PoC</a:t>
          </a:r>
          <a:r>
            <a:rPr lang="en-ZA" sz="2000" b="0" dirty="0" smtClean="0"/>
            <a:t> </a:t>
          </a:r>
          <a:r>
            <a:rPr lang="en-ZA" sz="2000" b="0" dirty="0"/>
            <a:t>VL</a:t>
          </a:r>
        </a:p>
        <a:p>
          <a:r>
            <a:rPr lang="en-ZA" sz="1400" dirty="0" smtClean="0"/>
            <a:t> </a:t>
          </a:r>
          <a:endParaRPr lang="en-US" sz="1400" dirty="0"/>
        </a:p>
      </dgm:t>
    </dgm:pt>
    <dgm:pt modelId="{6EC7BD54-8735-4A12-803D-3BB105AF1B23}" type="parTrans" cxnId="{5AAC2BAB-36CD-4310-B35D-5526C6C6FF49}">
      <dgm:prSet/>
      <dgm:spPr/>
      <dgm:t>
        <a:bodyPr/>
        <a:lstStyle/>
        <a:p>
          <a:endParaRPr lang="en-US" dirty="0"/>
        </a:p>
      </dgm:t>
    </dgm:pt>
    <dgm:pt modelId="{41B9A034-E388-47C3-AC87-D9B9231D3571}" type="sibTrans" cxnId="{5AAC2BAB-36CD-4310-B35D-5526C6C6FF49}">
      <dgm:prSet/>
      <dgm:spPr/>
      <dgm:t>
        <a:bodyPr/>
        <a:lstStyle/>
        <a:p>
          <a:endParaRPr lang="en-US"/>
        </a:p>
      </dgm:t>
    </dgm:pt>
    <dgm:pt modelId="{4C67502D-3DF6-4E71-8AB2-34A70EA2D5F7}">
      <dgm:prSet phldrT="[Text]" custT="1"/>
      <dgm:spPr>
        <a:solidFill>
          <a:schemeClr val="bg2"/>
        </a:solidFill>
      </dgm:spPr>
      <dgm:t>
        <a:bodyPr/>
        <a:lstStyle/>
        <a:p>
          <a:endParaRPr lang="en-ZA" sz="1400" b="1" dirty="0" smtClean="0"/>
        </a:p>
        <a:p>
          <a:r>
            <a:rPr lang="en-ZA" sz="1800" b="1" dirty="0" smtClean="0"/>
            <a:t>VL ≥1 000 copies/mL</a:t>
          </a:r>
          <a:endParaRPr lang="en-ZA" sz="1800" b="1" dirty="0"/>
        </a:p>
        <a:p>
          <a:r>
            <a:rPr lang="en-ZA" sz="1800" dirty="0" smtClean="0"/>
            <a:t>Adherence counselling for mother </a:t>
          </a:r>
        </a:p>
        <a:p>
          <a:r>
            <a:rPr lang="en-ZA" sz="1800" dirty="0" smtClean="0"/>
            <a:t>High risk prophylaxis for infant</a:t>
          </a:r>
          <a:endParaRPr lang="en-ZA" sz="1800" dirty="0"/>
        </a:p>
        <a:p>
          <a:r>
            <a:rPr lang="en-ZA" sz="1200" dirty="0"/>
            <a:t> </a:t>
          </a:r>
          <a:endParaRPr lang="en-US" sz="1200" dirty="0"/>
        </a:p>
      </dgm:t>
    </dgm:pt>
    <dgm:pt modelId="{23E33545-0288-4400-BD2A-A2A7252EDE0C}" type="parTrans" cxnId="{96775583-C091-4040-87A1-38EA47AEA3F2}">
      <dgm:prSet/>
      <dgm:spPr/>
      <dgm:t>
        <a:bodyPr/>
        <a:lstStyle/>
        <a:p>
          <a:endParaRPr lang="en-US" dirty="0"/>
        </a:p>
      </dgm:t>
    </dgm:pt>
    <dgm:pt modelId="{CF61977C-A206-45CC-915D-A54A090E50A4}" type="sibTrans" cxnId="{96775583-C091-4040-87A1-38EA47AEA3F2}">
      <dgm:prSet/>
      <dgm:spPr/>
      <dgm:t>
        <a:bodyPr/>
        <a:lstStyle/>
        <a:p>
          <a:endParaRPr lang="en-US"/>
        </a:p>
      </dgm:t>
    </dgm:pt>
    <dgm:pt modelId="{5D0BEB61-48BF-44FB-AED0-653229AB8E8C}">
      <dgm:prSet phldrT="[Text]" custT="1"/>
      <dgm:spPr>
        <a:solidFill>
          <a:schemeClr val="bg2"/>
        </a:solidFill>
      </dgm:spPr>
      <dgm:t>
        <a:bodyPr/>
        <a:lstStyle/>
        <a:p>
          <a:endParaRPr lang="en-ZA" sz="1600" b="1" dirty="0" smtClean="0"/>
        </a:p>
        <a:p>
          <a:r>
            <a:rPr lang="en-ZA" sz="1800" b="1" dirty="0" smtClean="0"/>
            <a:t>VL &lt;1 000 copies/mL</a:t>
          </a:r>
          <a:endParaRPr lang="en-ZA" sz="1800" b="1" dirty="0"/>
        </a:p>
        <a:p>
          <a:r>
            <a:rPr lang="en-ZA" sz="1800" dirty="0" smtClean="0"/>
            <a:t>Mother reassured </a:t>
          </a:r>
          <a:r>
            <a:rPr lang="en-ZA" sz="1800" dirty="0"/>
            <a:t>about VL suppression </a:t>
          </a:r>
        </a:p>
        <a:p>
          <a:r>
            <a:rPr lang="en-ZA" sz="1800" dirty="0" smtClean="0"/>
            <a:t>Low </a:t>
          </a:r>
          <a:r>
            <a:rPr lang="en-ZA" sz="1800" dirty="0"/>
            <a:t>risk prophylaxis </a:t>
          </a:r>
          <a:r>
            <a:rPr lang="en-ZA" sz="1800" dirty="0" smtClean="0"/>
            <a:t>for infant </a:t>
          </a:r>
          <a:endParaRPr lang="en-ZA" sz="1800" dirty="0"/>
        </a:p>
        <a:p>
          <a:endParaRPr lang="en-US" sz="1200" dirty="0"/>
        </a:p>
      </dgm:t>
    </dgm:pt>
    <dgm:pt modelId="{3BCF4083-8AB1-4E38-BF2C-27C8C61D3F01}" type="parTrans" cxnId="{290B45E5-5B04-42BC-A749-3D4332C7CFDC}">
      <dgm:prSet/>
      <dgm:spPr/>
      <dgm:t>
        <a:bodyPr/>
        <a:lstStyle/>
        <a:p>
          <a:endParaRPr lang="en-US" dirty="0"/>
        </a:p>
      </dgm:t>
    </dgm:pt>
    <dgm:pt modelId="{BBE35E1E-8ED1-440B-94E6-713D48B5BC03}" type="sibTrans" cxnId="{290B45E5-5B04-42BC-A749-3D4332C7CFDC}">
      <dgm:prSet/>
      <dgm:spPr/>
      <dgm:t>
        <a:bodyPr/>
        <a:lstStyle/>
        <a:p>
          <a:endParaRPr lang="en-US"/>
        </a:p>
      </dgm:t>
    </dgm:pt>
    <dgm:pt modelId="{005A37C2-E12F-42A9-8024-54289B84FD92}" type="pres">
      <dgm:prSet presAssocID="{43C85846-A77D-42C4-A220-356A0FAF0E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25AC10-C6E4-4B11-8C75-9FE8223B1BB5}" type="pres">
      <dgm:prSet presAssocID="{02CD5DA9-E8FE-42D1-A669-3322F0A055D0}" presName="root1" presStyleCnt="0"/>
      <dgm:spPr/>
    </dgm:pt>
    <dgm:pt modelId="{F02EA24A-39E9-46D1-88A7-06F854F738C0}" type="pres">
      <dgm:prSet presAssocID="{02CD5DA9-E8FE-42D1-A669-3322F0A055D0}" presName="LevelOneTextNode" presStyleLbl="node0" presStyleIdx="0" presStyleCnt="1" custScaleX="161359" custScaleY="145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47D55D-7B1F-48BB-8EBF-D7691C81BDAD}" type="pres">
      <dgm:prSet presAssocID="{02CD5DA9-E8FE-42D1-A669-3322F0A055D0}" presName="level2hierChild" presStyleCnt="0"/>
      <dgm:spPr/>
    </dgm:pt>
    <dgm:pt modelId="{9350F496-6CD4-4D54-B5F8-57EBC85543B5}" type="pres">
      <dgm:prSet presAssocID="{633745C9-BF4C-4513-8985-8E5902BDD8D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53A2ED5-CD0E-4C84-A3DF-BEFE939283C9}" type="pres">
      <dgm:prSet presAssocID="{633745C9-BF4C-4513-8985-8E5902BDD8D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F612943-21C9-43D4-88B2-7A6926D4758B}" type="pres">
      <dgm:prSet presAssocID="{ABB12F1E-A047-4FFA-9491-73A8ABA9C7D0}" presName="root2" presStyleCnt="0"/>
      <dgm:spPr/>
    </dgm:pt>
    <dgm:pt modelId="{A6E26740-989B-4D48-BD37-B0E7D8F9A8E3}" type="pres">
      <dgm:prSet presAssocID="{ABB12F1E-A047-4FFA-9491-73A8ABA9C7D0}" presName="LevelTwoTextNode" presStyleLbl="node2" presStyleIdx="0" presStyleCnt="2" custScaleX="161359" custScaleY="1452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87BFC-D9E3-4888-8DE9-509EC3ECD8F7}" type="pres">
      <dgm:prSet presAssocID="{ABB12F1E-A047-4FFA-9491-73A8ABA9C7D0}" presName="level3hierChild" presStyleCnt="0"/>
      <dgm:spPr/>
    </dgm:pt>
    <dgm:pt modelId="{8AADC8DF-569C-4E6D-A967-7E26867E730D}" type="pres">
      <dgm:prSet presAssocID="{8922400B-3D2D-4253-81FB-AA0D738BF79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5B9120B7-58D7-4D49-8D45-04E81B185036}" type="pres">
      <dgm:prSet presAssocID="{8922400B-3D2D-4253-81FB-AA0D738BF79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91FD1DA-6BFF-4BAB-ADD3-D5533539BCB3}" type="pres">
      <dgm:prSet presAssocID="{0812458D-9829-41D0-A886-85D548AB0007}" presName="root2" presStyleCnt="0"/>
      <dgm:spPr/>
    </dgm:pt>
    <dgm:pt modelId="{D60D9383-0926-4010-91DB-6466C4EEEEB4}" type="pres">
      <dgm:prSet presAssocID="{0812458D-9829-41D0-A886-85D548AB0007}" presName="LevelTwoTextNode" presStyleLbl="node3" presStyleIdx="0" presStyleCnt="4" custScaleX="179999" custScaleY="172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B0A80-48D3-4229-8117-B8D617EFE27B}" type="pres">
      <dgm:prSet presAssocID="{0812458D-9829-41D0-A886-85D548AB0007}" presName="level3hierChild" presStyleCnt="0"/>
      <dgm:spPr/>
    </dgm:pt>
    <dgm:pt modelId="{CBB54D77-E443-4F12-8EB0-BF5BFCDD9C0C}" type="pres">
      <dgm:prSet presAssocID="{216E7690-EA59-4462-AA70-F5626F565045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E89ECA9-FFC8-4116-BA70-8302795A84B5}" type="pres">
      <dgm:prSet presAssocID="{216E7690-EA59-4462-AA70-F5626F565045}" presName="connTx" presStyleLbl="parChTrans1D3" presStyleIdx="1" presStyleCnt="4"/>
      <dgm:spPr/>
      <dgm:t>
        <a:bodyPr/>
        <a:lstStyle/>
        <a:p>
          <a:endParaRPr lang="en-US"/>
        </a:p>
      </dgm:t>
    </dgm:pt>
    <dgm:pt modelId="{D95681FC-A79D-44F3-8C3C-CEC89C464948}" type="pres">
      <dgm:prSet presAssocID="{81E7582F-7BBB-4F0C-914E-9AF1FB74A8EB}" presName="root2" presStyleCnt="0"/>
      <dgm:spPr/>
    </dgm:pt>
    <dgm:pt modelId="{86EC7368-3571-4922-9951-ACBE39454430}" type="pres">
      <dgm:prSet presAssocID="{81E7582F-7BBB-4F0C-914E-9AF1FB74A8EB}" presName="LevelTwoTextNode" presStyleLbl="node3" presStyleIdx="1" presStyleCnt="4" custScaleX="177958" custScaleY="171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CE3A49-5C62-41CC-B289-8209678C0EEC}" type="pres">
      <dgm:prSet presAssocID="{81E7582F-7BBB-4F0C-914E-9AF1FB74A8EB}" presName="level3hierChild" presStyleCnt="0"/>
      <dgm:spPr/>
    </dgm:pt>
    <dgm:pt modelId="{D9573B53-FE4B-455F-83A6-7133AB4E8571}" type="pres">
      <dgm:prSet presAssocID="{6EC7BD54-8735-4A12-803D-3BB105AF1B2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5130C05-5F9F-4429-9DB7-D863E783541F}" type="pres">
      <dgm:prSet presAssocID="{6EC7BD54-8735-4A12-803D-3BB105AF1B2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9502CF4-377D-40B6-A500-34BA587B8203}" type="pres">
      <dgm:prSet presAssocID="{7C69FC4F-A513-48DA-A3E2-D5892A31ED91}" presName="root2" presStyleCnt="0"/>
      <dgm:spPr/>
    </dgm:pt>
    <dgm:pt modelId="{241C15EF-202F-4D18-B4FC-EF9B11A004F7}" type="pres">
      <dgm:prSet presAssocID="{7C69FC4F-A513-48DA-A3E2-D5892A31ED91}" presName="LevelTwoTextNode" presStyleLbl="node2" presStyleIdx="1" presStyleCnt="2" custScaleX="161359" custScaleY="1452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20844E-23DE-45DB-B511-302366F8941D}" type="pres">
      <dgm:prSet presAssocID="{7C69FC4F-A513-48DA-A3E2-D5892A31ED91}" presName="level3hierChild" presStyleCnt="0"/>
      <dgm:spPr/>
    </dgm:pt>
    <dgm:pt modelId="{F60ECDA0-ED79-4037-AFB0-94EEC06CAD6E}" type="pres">
      <dgm:prSet presAssocID="{23E33545-0288-4400-BD2A-A2A7252EDE0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C3BA8DF-A76D-435C-95CF-59CE7ECE96A3}" type="pres">
      <dgm:prSet presAssocID="{23E33545-0288-4400-BD2A-A2A7252EDE0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12E3C619-52D8-4C51-9079-5CCAA563EE56}" type="pres">
      <dgm:prSet presAssocID="{4C67502D-3DF6-4E71-8AB2-34A70EA2D5F7}" presName="root2" presStyleCnt="0"/>
      <dgm:spPr/>
    </dgm:pt>
    <dgm:pt modelId="{2FB413A3-5C79-4382-ACFD-86555DF17481}" type="pres">
      <dgm:prSet presAssocID="{4C67502D-3DF6-4E71-8AB2-34A70EA2D5F7}" presName="LevelTwoTextNode" presStyleLbl="node3" presStyleIdx="2" presStyleCnt="4" custScaleX="179043" custScaleY="167405" custLinFactNeighborX="288" custLinFactNeighborY="-34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75A0BF-5561-4990-8BFD-F7746D7DA77D}" type="pres">
      <dgm:prSet presAssocID="{4C67502D-3DF6-4E71-8AB2-34A70EA2D5F7}" presName="level3hierChild" presStyleCnt="0"/>
      <dgm:spPr/>
    </dgm:pt>
    <dgm:pt modelId="{519D65FD-FDBD-44D1-8287-291B4FD07470}" type="pres">
      <dgm:prSet presAssocID="{3BCF4083-8AB1-4E38-BF2C-27C8C61D3F01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5F67C761-D179-4075-AF24-F997C85E1613}" type="pres">
      <dgm:prSet presAssocID="{3BCF4083-8AB1-4E38-BF2C-27C8C61D3F01}" presName="connTx" presStyleLbl="parChTrans1D3" presStyleIdx="3" presStyleCnt="4"/>
      <dgm:spPr/>
      <dgm:t>
        <a:bodyPr/>
        <a:lstStyle/>
        <a:p>
          <a:endParaRPr lang="en-US"/>
        </a:p>
      </dgm:t>
    </dgm:pt>
    <dgm:pt modelId="{566518EE-4781-47FD-A6D2-98C7AF3D1957}" type="pres">
      <dgm:prSet presAssocID="{5D0BEB61-48BF-44FB-AED0-653229AB8E8C}" presName="root2" presStyleCnt="0"/>
      <dgm:spPr/>
    </dgm:pt>
    <dgm:pt modelId="{8A08E4AB-C355-4F0B-92DD-1968B406C941}" type="pres">
      <dgm:prSet presAssocID="{5D0BEB61-48BF-44FB-AED0-653229AB8E8C}" presName="LevelTwoTextNode" presStyleLbl="node3" presStyleIdx="3" presStyleCnt="4" custScaleX="180912" custScaleY="162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02CE0-57CE-4E8C-BE9F-484A58EF0B35}" type="pres">
      <dgm:prSet presAssocID="{5D0BEB61-48BF-44FB-AED0-653229AB8E8C}" presName="level3hierChild" presStyleCnt="0"/>
      <dgm:spPr/>
    </dgm:pt>
  </dgm:ptLst>
  <dgm:cxnLst>
    <dgm:cxn modelId="{38703B3A-8226-4123-B75D-245F359934BC}" type="presOf" srcId="{6EC7BD54-8735-4A12-803D-3BB105AF1B23}" destId="{65130C05-5F9F-4429-9DB7-D863E783541F}" srcOrd="1" destOrd="0" presId="urn:microsoft.com/office/officeart/2005/8/layout/hierarchy2"/>
    <dgm:cxn modelId="{915F1C31-2BCF-4D1A-AFAC-1C4BE764B68A}" type="presOf" srcId="{216E7690-EA59-4462-AA70-F5626F565045}" destId="{CBB54D77-E443-4F12-8EB0-BF5BFCDD9C0C}" srcOrd="0" destOrd="0" presId="urn:microsoft.com/office/officeart/2005/8/layout/hierarchy2"/>
    <dgm:cxn modelId="{5D7735D8-9270-4620-AF1C-06278812716A}" type="presOf" srcId="{3BCF4083-8AB1-4E38-BF2C-27C8C61D3F01}" destId="{519D65FD-FDBD-44D1-8287-291B4FD07470}" srcOrd="0" destOrd="0" presId="urn:microsoft.com/office/officeart/2005/8/layout/hierarchy2"/>
    <dgm:cxn modelId="{CEC5FC88-2761-470F-BDBF-F05B44CFBFE6}" type="presOf" srcId="{5D0BEB61-48BF-44FB-AED0-653229AB8E8C}" destId="{8A08E4AB-C355-4F0B-92DD-1968B406C941}" srcOrd="0" destOrd="0" presId="urn:microsoft.com/office/officeart/2005/8/layout/hierarchy2"/>
    <dgm:cxn modelId="{D253A2D8-D1B8-467B-B805-4B1DE23E262C}" type="presOf" srcId="{23E33545-0288-4400-BD2A-A2A7252EDE0C}" destId="{F60ECDA0-ED79-4037-AFB0-94EEC06CAD6E}" srcOrd="0" destOrd="0" presId="urn:microsoft.com/office/officeart/2005/8/layout/hierarchy2"/>
    <dgm:cxn modelId="{A4AE9269-7D2E-4B52-970C-C380B31D2554}" srcId="{ABB12F1E-A047-4FFA-9491-73A8ABA9C7D0}" destId="{0812458D-9829-41D0-A886-85D548AB0007}" srcOrd="0" destOrd="0" parTransId="{8922400B-3D2D-4253-81FB-AA0D738BF792}" sibTransId="{C172135E-AEE1-4B52-8616-E565900FF8FA}"/>
    <dgm:cxn modelId="{5AAC2BAB-36CD-4310-B35D-5526C6C6FF49}" srcId="{02CD5DA9-E8FE-42D1-A669-3322F0A055D0}" destId="{7C69FC4F-A513-48DA-A3E2-D5892A31ED91}" srcOrd="1" destOrd="0" parTransId="{6EC7BD54-8735-4A12-803D-3BB105AF1B23}" sibTransId="{41B9A034-E388-47C3-AC87-D9B9231D3571}"/>
    <dgm:cxn modelId="{8394750F-C9E4-4571-A49A-0571A94CF038}" type="presOf" srcId="{8922400B-3D2D-4253-81FB-AA0D738BF792}" destId="{8AADC8DF-569C-4E6D-A967-7E26867E730D}" srcOrd="0" destOrd="0" presId="urn:microsoft.com/office/officeart/2005/8/layout/hierarchy2"/>
    <dgm:cxn modelId="{E5026BF1-41E2-4CDB-9178-608BD819D0F0}" type="presOf" srcId="{633745C9-BF4C-4513-8985-8E5902BDD8D7}" destId="{9350F496-6CD4-4D54-B5F8-57EBC85543B5}" srcOrd="0" destOrd="0" presId="urn:microsoft.com/office/officeart/2005/8/layout/hierarchy2"/>
    <dgm:cxn modelId="{AB866B10-9AB9-4618-960A-2366A963ADFD}" type="presOf" srcId="{43C85846-A77D-42C4-A220-356A0FAF0E00}" destId="{005A37C2-E12F-42A9-8024-54289B84FD92}" srcOrd="0" destOrd="0" presId="urn:microsoft.com/office/officeart/2005/8/layout/hierarchy2"/>
    <dgm:cxn modelId="{B23942B9-C8BE-4FA5-B404-1690ECAED67D}" type="presOf" srcId="{7C69FC4F-A513-48DA-A3E2-D5892A31ED91}" destId="{241C15EF-202F-4D18-B4FC-EF9B11A004F7}" srcOrd="0" destOrd="0" presId="urn:microsoft.com/office/officeart/2005/8/layout/hierarchy2"/>
    <dgm:cxn modelId="{C2052D68-905C-45C6-BAF3-FD805C3D3031}" type="presOf" srcId="{4C67502D-3DF6-4E71-8AB2-34A70EA2D5F7}" destId="{2FB413A3-5C79-4382-ACFD-86555DF17481}" srcOrd="0" destOrd="0" presId="urn:microsoft.com/office/officeart/2005/8/layout/hierarchy2"/>
    <dgm:cxn modelId="{6BC74771-C9AE-4707-A87F-ED06C8CA62C9}" type="presOf" srcId="{02CD5DA9-E8FE-42D1-A669-3322F0A055D0}" destId="{F02EA24A-39E9-46D1-88A7-06F854F738C0}" srcOrd="0" destOrd="0" presId="urn:microsoft.com/office/officeart/2005/8/layout/hierarchy2"/>
    <dgm:cxn modelId="{368647BD-CB52-4C56-B16F-3B1FAA4A6F95}" type="presOf" srcId="{216E7690-EA59-4462-AA70-F5626F565045}" destId="{9E89ECA9-FFC8-4116-BA70-8302795A84B5}" srcOrd="1" destOrd="0" presId="urn:microsoft.com/office/officeart/2005/8/layout/hierarchy2"/>
    <dgm:cxn modelId="{66F51096-6B86-422C-8B4D-55C001FFEE60}" srcId="{02CD5DA9-E8FE-42D1-A669-3322F0A055D0}" destId="{ABB12F1E-A047-4FFA-9491-73A8ABA9C7D0}" srcOrd="0" destOrd="0" parTransId="{633745C9-BF4C-4513-8985-8E5902BDD8D7}" sibTransId="{65042966-703F-4313-BD93-8FE71427016E}"/>
    <dgm:cxn modelId="{E0506B5D-846E-4370-8866-ABF74A409868}" srcId="{43C85846-A77D-42C4-A220-356A0FAF0E00}" destId="{02CD5DA9-E8FE-42D1-A669-3322F0A055D0}" srcOrd="0" destOrd="0" parTransId="{7C136EC7-284F-426A-A357-E26574CF3004}" sibTransId="{A9512E7B-848B-4763-A34C-9141E0D8E215}"/>
    <dgm:cxn modelId="{DE72534C-98FB-4D7E-ACC3-1895E5BBC7EB}" type="presOf" srcId="{3BCF4083-8AB1-4E38-BF2C-27C8C61D3F01}" destId="{5F67C761-D179-4075-AF24-F997C85E1613}" srcOrd="1" destOrd="0" presId="urn:microsoft.com/office/officeart/2005/8/layout/hierarchy2"/>
    <dgm:cxn modelId="{E99BC134-9D5D-4FCB-AF34-0968B61D704A}" type="presOf" srcId="{23E33545-0288-4400-BD2A-A2A7252EDE0C}" destId="{0C3BA8DF-A76D-435C-95CF-59CE7ECE96A3}" srcOrd="1" destOrd="0" presId="urn:microsoft.com/office/officeart/2005/8/layout/hierarchy2"/>
    <dgm:cxn modelId="{1936015B-B190-44D2-A732-CAC8AA916C8F}" srcId="{ABB12F1E-A047-4FFA-9491-73A8ABA9C7D0}" destId="{81E7582F-7BBB-4F0C-914E-9AF1FB74A8EB}" srcOrd="1" destOrd="0" parTransId="{216E7690-EA59-4462-AA70-F5626F565045}" sibTransId="{583ACC34-EBFF-4B1C-8237-D70C8F7C4B69}"/>
    <dgm:cxn modelId="{DABB8C3A-5FB3-4440-8AFC-E27C6A585111}" type="presOf" srcId="{633745C9-BF4C-4513-8985-8E5902BDD8D7}" destId="{653A2ED5-CD0E-4C84-A3DF-BEFE939283C9}" srcOrd="1" destOrd="0" presId="urn:microsoft.com/office/officeart/2005/8/layout/hierarchy2"/>
    <dgm:cxn modelId="{F22C4FE7-1D2D-4640-8501-B7A51FD42F35}" type="presOf" srcId="{6EC7BD54-8735-4A12-803D-3BB105AF1B23}" destId="{D9573B53-FE4B-455F-83A6-7133AB4E8571}" srcOrd="0" destOrd="0" presId="urn:microsoft.com/office/officeart/2005/8/layout/hierarchy2"/>
    <dgm:cxn modelId="{7473BC5C-4FF4-4305-B015-62BABDBEDFCF}" type="presOf" srcId="{81E7582F-7BBB-4F0C-914E-9AF1FB74A8EB}" destId="{86EC7368-3571-4922-9951-ACBE39454430}" srcOrd="0" destOrd="0" presId="urn:microsoft.com/office/officeart/2005/8/layout/hierarchy2"/>
    <dgm:cxn modelId="{AA9EEE0A-765D-451F-B854-A0B83CC14294}" type="presOf" srcId="{0812458D-9829-41D0-A886-85D548AB0007}" destId="{D60D9383-0926-4010-91DB-6466C4EEEEB4}" srcOrd="0" destOrd="0" presId="urn:microsoft.com/office/officeart/2005/8/layout/hierarchy2"/>
    <dgm:cxn modelId="{9D0677A0-23A2-4C43-B746-4A784788B21F}" type="presOf" srcId="{ABB12F1E-A047-4FFA-9491-73A8ABA9C7D0}" destId="{A6E26740-989B-4D48-BD37-B0E7D8F9A8E3}" srcOrd="0" destOrd="0" presId="urn:microsoft.com/office/officeart/2005/8/layout/hierarchy2"/>
    <dgm:cxn modelId="{96775583-C091-4040-87A1-38EA47AEA3F2}" srcId="{7C69FC4F-A513-48DA-A3E2-D5892A31ED91}" destId="{4C67502D-3DF6-4E71-8AB2-34A70EA2D5F7}" srcOrd="0" destOrd="0" parTransId="{23E33545-0288-4400-BD2A-A2A7252EDE0C}" sibTransId="{CF61977C-A206-45CC-915D-A54A090E50A4}"/>
    <dgm:cxn modelId="{15334306-E8A2-4317-8EDA-38C74359942E}" type="presOf" srcId="{8922400B-3D2D-4253-81FB-AA0D738BF792}" destId="{5B9120B7-58D7-4D49-8D45-04E81B185036}" srcOrd="1" destOrd="0" presId="urn:microsoft.com/office/officeart/2005/8/layout/hierarchy2"/>
    <dgm:cxn modelId="{290B45E5-5B04-42BC-A749-3D4332C7CFDC}" srcId="{7C69FC4F-A513-48DA-A3E2-D5892A31ED91}" destId="{5D0BEB61-48BF-44FB-AED0-653229AB8E8C}" srcOrd="1" destOrd="0" parTransId="{3BCF4083-8AB1-4E38-BF2C-27C8C61D3F01}" sibTransId="{BBE35E1E-8ED1-440B-94E6-713D48B5BC03}"/>
    <dgm:cxn modelId="{9AA59B17-34EC-416C-8BAE-928650CC213E}" type="presParOf" srcId="{005A37C2-E12F-42A9-8024-54289B84FD92}" destId="{DD25AC10-C6E4-4B11-8C75-9FE8223B1BB5}" srcOrd="0" destOrd="0" presId="urn:microsoft.com/office/officeart/2005/8/layout/hierarchy2"/>
    <dgm:cxn modelId="{7B1215E5-3598-4E78-A3C0-544C578CC0E2}" type="presParOf" srcId="{DD25AC10-C6E4-4B11-8C75-9FE8223B1BB5}" destId="{F02EA24A-39E9-46D1-88A7-06F854F738C0}" srcOrd="0" destOrd="0" presId="urn:microsoft.com/office/officeart/2005/8/layout/hierarchy2"/>
    <dgm:cxn modelId="{985E1997-30F5-4CBF-9E50-F22CA9B56E5B}" type="presParOf" srcId="{DD25AC10-C6E4-4B11-8C75-9FE8223B1BB5}" destId="{6347D55D-7B1F-48BB-8EBF-D7691C81BDAD}" srcOrd="1" destOrd="0" presId="urn:microsoft.com/office/officeart/2005/8/layout/hierarchy2"/>
    <dgm:cxn modelId="{B4072BC4-0F7D-4C28-8BC1-392B2135DBD5}" type="presParOf" srcId="{6347D55D-7B1F-48BB-8EBF-D7691C81BDAD}" destId="{9350F496-6CD4-4D54-B5F8-57EBC85543B5}" srcOrd="0" destOrd="0" presId="urn:microsoft.com/office/officeart/2005/8/layout/hierarchy2"/>
    <dgm:cxn modelId="{A18C252A-3BA8-42B4-9AF6-3D4BE18A7987}" type="presParOf" srcId="{9350F496-6CD4-4D54-B5F8-57EBC85543B5}" destId="{653A2ED5-CD0E-4C84-A3DF-BEFE939283C9}" srcOrd="0" destOrd="0" presId="urn:microsoft.com/office/officeart/2005/8/layout/hierarchy2"/>
    <dgm:cxn modelId="{1198793D-44BF-4EC7-A9F8-533435E4C381}" type="presParOf" srcId="{6347D55D-7B1F-48BB-8EBF-D7691C81BDAD}" destId="{7F612943-21C9-43D4-88B2-7A6926D4758B}" srcOrd="1" destOrd="0" presId="urn:microsoft.com/office/officeart/2005/8/layout/hierarchy2"/>
    <dgm:cxn modelId="{302E07A8-8747-483B-88C5-E51B20EFC35C}" type="presParOf" srcId="{7F612943-21C9-43D4-88B2-7A6926D4758B}" destId="{A6E26740-989B-4D48-BD37-B0E7D8F9A8E3}" srcOrd="0" destOrd="0" presId="urn:microsoft.com/office/officeart/2005/8/layout/hierarchy2"/>
    <dgm:cxn modelId="{538CBD96-52F7-4792-A98A-7E4C570C8C79}" type="presParOf" srcId="{7F612943-21C9-43D4-88B2-7A6926D4758B}" destId="{F7887BFC-D9E3-4888-8DE9-509EC3ECD8F7}" srcOrd="1" destOrd="0" presId="urn:microsoft.com/office/officeart/2005/8/layout/hierarchy2"/>
    <dgm:cxn modelId="{C4032EAA-089A-4E03-925B-142ADB1571B8}" type="presParOf" srcId="{F7887BFC-D9E3-4888-8DE9-509EC3ECD8F7}" destId="{8AADC8DF-569C-4E6D-A967-7E26867E730D}" srcOrd="0" destOrd="0" presId="urn:microsoft.com/office/officeart/2005/8/layout/hierarchy2"/>
    <dgm:cxn modelId="{5C61368C-0243-4ECD-AD48-04889E0DC4BB}" type="presParOf" srcId="{8AADC8DF-569C-4E6D-A967-7E26867E730D}" destId="{5B9120B7-58D7-4D49-8D45-04E81B185036}" srcOrd="0" destOrd="0" presId="urn:microsoft.com/office/officeart/2005/8/layout/hierarchy2"/>
    <dgm:cxn modelId="{2440AFEC-2BEB-4D0A-886B-2156C0807427}" type="presParOf" srcId="{F7887BFC-D9E3-4888-8DE9-509EC3ECD8F7}" destId="{891FD1DA-6BFF-4BAB-ADD3-D5533539BCB3}" srcOrd="1" destOrd="0" presId="urn:microsoft.com/office/officeart/2005/8/layout/hierarchy2"/>
    <dgm:cxn modelId="{62527897-4A23-4E14-88B1-650DCBEEDD20}" type="presParOf" srcId="{891FD1DA-6BFF-4BAB-ADD3-D5533539BCB3}" destId="{D60D9383-0926-4010-91DB-6466C4EEEEB4}" srcOrd="0" destOrd="0" presId="urn:microsoft.com/office/officeart/2005/8/layout/hierarchy2"/>
    <dgm:cxn modelId="{D72E0F81-9C55-46AA-BEAC-FC3FF1E8715B}" type="presParOf" srcId="{891FD1DA-6BFF-4BAB-ADD3-D5533539BCB3}" destId="{C8CB0A80-48D3-4229-8117-B8D617EFE27B}" srcOrd="1" destOrd="0" presId="urn:microsoft.com/office/officeart/2005/8/layout/hierarchy2"/>
    <dgm:cxn modelId="{4153E2D3-8D46-4886-BD30-91FAC2B61F4D}" type="presParOf" srcId="{F7887BFC-D9E3-4888-8DE9-509EC3ECD8F7}" destId="{CBB54D77-E443-4F12-8EB0-BF5BFCDD9C0C}" srcOrd="2" destOrd="0" presId="urn:microsoft.com/office/officeart/2005/8/layout/hierarchy2"/>
    <dgm:cxn modelId="{F9F14BB8-0647-4B3D-8678-18C0FA1E4CA6}" type="presParOf" srcId="{CBB54D77-E443-4F12-8EB0-BF5BFCDD9C0C}" destId="{9E89ECA9-FFC8-4116-BA70-8302795A84B5}" srcOrd="0" destOrd="0" presId="urn:microsoft.com/office/officeart/2005/8/layout/hierarchy2"/>
    <dgm:cxn modelId="{AD38AF91-C8AA-49C9-A1EB-F5DB76897883}" type="presParOf" srcId="{F7887BFC-D9E3-4888-8DE9-509EC3ECD8F7}" destId="{D95681FC-A79D-44F3-8C3C-CEC89C464948}" srcOrd="3" destOrd="0" presId="urn:microsoft.com/office/officeart/2005/8/layout/hierarchy2"/>
    <dgm:cxn modelId="{947FECA9-9CDF-47DD-8CB7-7DD4954BE409}" type="presParOf" srcId="{D95681FC-A79D-44F3-8C3C-CEC89C464948}" destId="{86EC7368-3571-4922-9951-ACBE39454430}" srcOrd="0" destOrd="0" presId="urn:microsoft.com/office/officeart/2005/8/layout/hierarchy2"/>
    <dgm:cxn modelId="{92FE445F-0F51-4C82-8E34-0857CE6FFB2C}" type="presParOf" srcId="{D95681FC-A79D-44F3-8C3C-CEC89C464948}" destId="{18CE3A49-5C62-41CC-B289-8209678C0EEC}" srcOrd="1" destOrd="0" presId="urn:microsoft.com/office/officeart/2005/8/layout/hierarchy2"/>
    <dgm:cxn modelId="{FC3F4E05-E1BF-45EB-9AA7-1360A0790AFA}" type="presParOf" srcId="{6347D55D-7B1F-48BB-8EBF-D7691C81BDAD}" destId="{D9573B53-FE4B-455F-83A6-7133AB4E8571}" srcOrd="2" destOrd="0" presId="urn:microsoft.com/office/officeart/2005/8/layout/hierarchy2"/>
    <dgm:cxn modelId="{5DE5B1B4-EDCD-44E9-BA65-900BFB783003}" type="presParOf" srcId="{D9573B53-FE4B-455F-83A6-7133AB4E8571}" destId="{65130C05-5F9F-4429-9DB7-D863E783541F}" srcOrd="0" destOrd="0" presId="urn:microsoft.com/office/officeart/2005/8/layout/hierarchy2"/>
    <dgm:cxn modelId="{59CDEFE0-44C2-47A3-B7D8-DE6691C772F5}" type="presParOf" srcId="{6347D55D-7B1F-48BB-8EBF-D7691C81BDAD}" destId="{59502CF4-377D-40B6-A500-34BA587B8203}" srcOrd="3" destOrd="0" presId="urn:microsoft.com/office/officeart/2005/8/layout/hierarchy2"/>
    <dgm:cxn modelId="{C6008BE8-61F9-484D-A242-34AEA35EB2E9}" type="presParOf" srcId="{59502CF4-377D-40B6-A500-34BA587B8203}" destId="{241C15EF-202F-4D18-B4FC-EF9B11A004F7}" srcOrd="0" destOrd="0" presId="urn:microsoft.com/office/officeart/2005/8/layout/hierarchy2"/>
    <dgm:cxn modelId="{3B26ECEF-0DB5-4A18-BB42-EEDA3DD54510}" type="presParOf" srcId="{59502CF4-377D-40B6-A500-34BA587B8203}" destId="{4F20844E-23DE-45DB-B511-302366F8941D}" srcOrd="1" destOrd="0" presId="urn:microsoft.com/office/officeart/2005/8/layout/hierarchy2"/>
    <dgm:cxn modelId="{5605A0F2-793D-41BC-A3A3-AF3F8CB43846}" type="presParOf" srcId="{4F20844E-23DE-45DB-B511-302366F8941D}" destId="{F60ECDA0-ED79-4037-AFB0-94EEC06CAD6E}" srcOrd="0" destOrd="0" presId="urn:microsoft.com/office/officeart/2005/8/layout/hierarchy2"/>
    <dgm:cxn modelId="{B7A34ADC-028B-4F7B-AC63-B0E33A8017E3}" type="presParOf" srcId="{F60ECDA0-ED79-4037-AFB0-94EEC06CAD6E}" destId="{0C3BA8DF-A76D-435C-95CF-59CE7ECE96A3}" srcOrd="0" destOrd="0" presId="urn:microsoft.com/office/officeart/2005/8/layout/hierarchy2"/>
    <dgm:cxn modelId="{C7D25692-6372-4E66-BF5E-D029F27F67A1}" type="presParOf" srcId="{4F20844E-23DE-45DB-B511-302366F8941D}" destId="{12E3C619-52D8-4C51-9079-5CCAA563EE56}" srcOrd="1" destOrd="0" presId="urn:microsoft.com/office/officeart/2005/8/layout/hierarchy2"/>
    <dgm:cxn modelId="{FC6F4D7A-B86E-4623-A0E8-AEDFC65160C1}" type="presParOf" srcId="{12E3C619-52D8-4C51-9079-5CCAA563EE56}" destId="{2FB413A3-5C79-4382-ACFD-86555DF17481}" srcOrd="0" destOrd="0" presId="urn:microsoft.com/office/officeart/2005/8/layout/hierarchy2"/>
    <dgm:cxn modelId="{37AEB967-21AE-4659-8718-AA6C50545D82}" type="presParOf" srcId="{12E3C619-52D8-4C51-9079-5CCAA563EE56}" destId="{8775A0BF-5561-4990-8BFD-F7746D7DA77D}" srcOrd="1" destOrd="0" presId="urn:microsoft.com/office/officeart/2005/8/layout/hierarchy2"/>
    <dgm:cxn modelId="{B597C24F-6494-43AF-BB9D-156E3B79D1E0}" type="presParOf" srcId="{4F20844E-23DE-45DB-B511-302366F8941D}" destId="{519D65FD-FDBD-44D1-8287-291B4FD07470}" srcOrd="2" destOrd="0" presId="urn:microsoft.com/office/officeart/2005/8/layout/hierarchy2"/>
    <dgm:cxn modelId="{F1A9DFE8-3FC4-4375-86E4-D9A55D25AF40}" type="presParOf" srcId="{519D65FD-FDBD-44D1-8287-291B4FD07470}" destId="{5F67C761-D179-4075-AF24-F997C85E1613}" srcOrd="0" destOrd="0" presId="urn:microsoft.com/office/officeart/2005/8/layout/hierarchy2"/>
    <dgm:cxn modelId="{524A7513-8500-4D50-B6E4-C8E59492BF57}" type="presParOf" srcId="{4F20844E-23DE-45DB-B511-302366F8941D}" destId="{566518EE-4781-47FD-A6D2-98C7AF3D1957}" srcOrd="3" destOrd="0" presId="urn:microsoft.com/office/officeart/2005/8/layout/hierarchy2"/>
    <dgm:cxn modelId="{B2A04C3C-A1BE-44E9-846D-EC6001DE6670}" type="presParOf" srcId="{566518EE-4781-47FD-A6D2-98C7AF3D1957}" destId="{8A08E4AB-C355-4F0B-92DD-1968B406C941}" srcOrd="0" destOrd="0" presId="urn:microsoft.com/office/officeart/2005/8/layout/hierarchy2"/>
    <dgm:cxn modelId="{D56C6FD5-F9C4-43A5-9770-7CB8680A4CE5}" type="presParOf" srcId="{566518EE-4781-47FD-A6D2-98C7AF3D1957}" destId="{47802CE0-57CE-4E8C-BE9F-484A58EF0B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CA1B7-F2F1-405F-BAD8-D81208E733B3}">
      <dsp:nvSpPr>
        <dsp:cNvPr id="0" name=""/>
        <dsp:cNvSpPr/>
      </dsp:nvSpPr>
      <dsp:spPr>
        <a:xfrm rot="21300000">
          <a:off x="17791" y="1033841"/>
          <a:ext cx="5603216" cy="642563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882B9-E400-428F-8651-DE7B7CD3DCCE}">
      <dsp:nvSpPr>
        <dsp:cNvPr id="0" name=""/>
        <dsp:cNvSpPr/>
      </dsp:nvSpPr>
      <dsp:spPr>
        <a:xfrm>
          <a:off x="594721" y="376707"/>
          <a:ext cx="976465" cy="99675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7EA7-B19B-4D0C-811B-A2F7A35D7DE3}">
      <dsp:nvSpPr>
        <dsp:cNvPr id="0" name=""/>
        <dsp:cNvSpPr/>
      </dsp:nvSpPr>
      <dsp:spPr>
        <a:xfrm>
          <a:off x="1984632" y="438178"/>
          <a:ext cx="3554284" cy="564985"/>
        </a:xfrm>
        <a:prstGeom prst="rect">
          <a:avLst/>
        </a:prstGeom>
        <a:solidFill>
          <a:schemeClr val="lt1"/>
        </a:solidFill>
        <a:ln w="3175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◦</a:t>
          </a:r>
          <a:r>
            <a:rPr lang="en-US" sz="2000" kern="1200" dirty="0" smtClean="0">
              <a:solidFill>
                <a:schemeClr val="tx1"/>
              </a:solidFill>
            </a:rPr>
            <a:t> Maternal &amp; neonatal health </a:t>
          </a:r>
          <a:endParaRPr lang="en-US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984632" y="438178"/>
        <a:ext cx="3554284" cy="564985"/>
      </dsp:txXfrm>
    </dsp:sp>
    <dsp:sp modelId="{49080282-492A-4A3F-9447-FF0EE569D6F1}">
      <dsp:nvSpPr>
        <dsp:cNvPr id="0" name=""/>
        <dsp:cNvSpPr/>
      </dsp:nvSpPr>
      <dsp:spPr>
        <a:xfrm>
          <a:off x="3959483" y="1406368"/>
          <a:ext cx="992671" cy="1002487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92490-EEC2-4F4D-A7BF-AEB0835BC1EF}">
      <dsp:nvSpPr>
        <dsp:cNvPr id="0" name=""/>
        <dsp:cNvSpPr/>
      </dsp:nvSpPr>
      <dsp:spPr>
        <a:xfrm>
          <a:off x="170291" y="1754657"/>
          <a:ext cx="3662621" cy="848935"/>
        </a:xfrm>
        <a:prstGeom prst="rect">
          <a:avLst/>
        </a:prstGeom>
        <a:solidFill>
          <a:schemeClr val="lt1"/>
        </a:solidFill>
        <a:ln w="3175" cap="flat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◦</a:t>
          </a:r>
          <a:r>
            <a:rPr lang="en-US" sz="2000" kern="1200" dirty="0" smtClean="0">
              <a:solidFill>
                <a:schemeClr val="tx1"/>
              </a:solidFill>
            </a:rPr>
            <a:t> MTCT of HIV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Franklin Gothic Book" panose="020B0503020102020204" pitchFamily="34" charset="0"/>
            </a:rPr>
            <a:t>◦</a:t>
          </a:r>
          <a:r>
            <a:rPr lang="en-US" sz="2000" kern="1200" dirty="0" smtClean="0">
              <a:solidFill>
                <a:schemeClr val="tx1"/>
              </a:solidFill>
            </a:rPr>
            <a:t> Maternal &amp; neonatal death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70291" y="1754657"/>
        <a:ext cx="3662621" cy="848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EA24A-39E9-46D1-88A7-06F854F738C0}">
      <dsp:nvSpPr>
        <dsp:cNvPr id="0" name=""/>
        <dsp:cNvSpPr/>
      </dsp:nvSpPr>
      <dsp:spPr>
        <a:xfrm>
          <a:off x="881415" y="2372772"/>
          <a:ext cx="2630594" cy="11837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0" kern="1200" dirty="0" smtClean="0"/>
            <a:t>All HIV-positive mothers  </a:t>
          </a:r>
          <a:r>
            <a:rPr lang="en-ZA" sz="2000" b="0" kern="1200" dirty="0"/>
            <a:t>admitted to </a:t>
          </a:r>
          <a:r>
            <a:rPr lang="en-ZA" sz="2000" b="0" kern="1200" dirty="0" smtClean="0"/>
            <a:t>labour/ postnatal </a:t>
          </a:r>
          <a:r>
            <a:rPr lang="en-ZA" sz="2000" b="0" kern="1200" dirty="0"/>
            <a:t>wards </a:t>
          </a:r>
          <a:endParaRPr lang="en-US" sz="2000" b="0" kern="1200" dirty="0"/>
        </a:p>
      </dsp:txBody>
      <dsp:txXfrm>
        <a:off x="916087" y="2407444"/>
        <a:ext cx="2561250" cy="1114430"/>
      </dsp:txXfrm>
    </dsp:sp>
    <dsp:sp modelId="{9350F496-6CD4-4D54-B5F8-57EBC85543B5}">
      <dsp:nvSpPr>
        <dsp:cNvPr id="0" name=""/>
        <dsp:cNvSpPr/>
      </dsp:nvSpPr>
      <dsp:spPr>
        <a:xfrm rot="17613926">
          <a:off x="3022512" y="2204631"/>
          <a:ext cx="1631105" cy="24980"/>
        </a:xfrm>
        <a:custGeom>
          <a:avLst/>
          <a:gdLst/>
          <a:ahLst/>
          <a:cxnLst/>
          <a:rect l="0" t="0" r="0" b="0"/>
          <a:pathLst>
            <a:path>
              <a:moveTo>
                <a:pt x="0" y="12490"/>
              </a:moveTo>
              <a:lnTo>
                <a:pt x="1631105" y="1249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7287" y="2176343"/>
        <a:ext cx="81555" cy="81555"/>
      </dsp:txXfrm>
    </dsp:sp>
    <dsp:sp modelId="{A6E26740-989B-4D48-BD37-B0E7D8F9A8E3}">
      <dsp:nvSpPr>
        <dsp:cNvPr id="0" name=""/>
        <dsp:cNvSpPr/>
      </dsp:nvSpPr>
      <dsp:spPr>
        <a:xfrm>
          <a:off x="4164119" y="877699"/>
          <a:ext cx="2630594" cy="118376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0" kern="1200" dirty="0"/>
            <a:t>Infants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0" kern="1200" dirty="0"/>
            <a:t>Offered </a:t>
          </a:r>
          <a:r>
            <a:rPr lang="en-ZA" sz="2000" b="0" kern="1200" dirty="0" smtClean="0"/>
            <a:t>PoC </a:t>
          </a:r>
          <a:r>
            <a:rPr lang="en-ZA" sz="2000" b="0" kern="1200" dirty="0"/>
            <a:t>EID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 </a:t>
          </a:r>
          <a:endParaRPr lang="en-US" sz="1300" kern="1200" dirty="0"/>
        </a:p>
      </dsp:txBody>
      <dsp:txXfrm>
        <a:off x="4198790" y="912370"/>
        <a:ext cx="2561252" cy="1114424"/>
      </dsp:txXfrm>
    </dsp:sp>
    <dsp:sp modelId="{8AADC8DF-569C-4E6D-A967-7E26867E730D}">
      <dsp:nvSpPr>
        <dsp:cNvPr id="0" name=""/>
        <dsp:cNvSpPr/>
      </dsp:nvSpPr>
      <dsp:spPr>
        <a:xfrm rot="18636157">
          <a:off x="6619769" y="1076712"/>
          <a:ext cx="1001998" cy="24980"/>
        </a:xfrm>
        <a:custGeom>
          <a:avLst/>
          <a:gdLst/>
          <a:ahLst/>
          <a:cxnLst/>
          <a:rect l="0" t="0" r="0" b="0"/>
          <a:pathLst>
            <a:path>
              <a:moveTo>
                <a:pt x="0" y="12490"/>
              </a:moveTo>
              <a:lnTo>
                <a:pt x="1001998" y="1249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95718" y="1064152"/>
        <a:ext cx="50099" cy="50099"/>
      </dsp:txXfrm>
    </dsp:sp>
    <dsp:sp modelId="{D60D9383-0926-4010-91DB-6466C4EEEEB4}">
      <dsp:nvSpPr>
        <dsp:cNvPr id="0" name=""/>
        <dsp:cNvSpPr/>
      </dsp:nvSpPr>
      <dsp:spPr>
        <a:xfrm>
          <a:off x="7446823" y="7768"/>
          <a:ext cx="2934477" cy="140210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PCR Positive </a:t>
          </a:r>
          <a:endParaRPr lang="en-ZA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Confirmatory </a:t>
          </a:r>
          <a:r>
            <a:rPr lang="en-ZA" sz="1800" kern="1200" dirty="0" smtClean="0"/>
            <a:t>tests done on same sample + 2</a:t>
          </a:r>
          <a:r>
            <a:rPr lang="en-ZA" sz="1800" kern="1200" baseline="30000" dirty="0" smtClean="0"/>
            <a:t>nd</a:t>
          </a:r>
          <a:r>
            <a:rPr lang="en-ZA" sz="1800" kern="1200" dirty="0" smtClean="0"/>
            <a:t> sample</a:t>
          </a:r>
          <a:endParaRPr lang="en-ZA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Referred </a:t>
          </a:r>
          <a:r>
            <a:rPr lang="en-ZA" sz="1800" kern="1200" dirty="0"/>
            <a:t>for care  </a:t>
          </a:r>
          <a:endParaRPr lang="en-US" sz="1800" kern="1200" dirty="0"/>
        </a:p>
      </dsp:txBody>
      <dsp:txXfrm>
        <a:off x="7487889" y="48834"/>
        <a:ext cx="2852345" cy="1319977"/>
      </dsp:txXfrm>
    </dsp:sp>
    <dsp:sp modelId="{CBB54D77-E443-4F12-8EB0-BF5BFCDD9C0C}">
      <dsp:nvSpPr>
        <dsp:cNvPr id="0" name=""/>
        <dsp:cNvSpPr/>
      </dsp:nvSpPr>
      <dsp:spPr>
        <a:xfrm rot="2967034">
          <a:off x="6619225" y="1838187"/>
          <a:ext cx="1003085" cy="24980"/>
        </a:xfrm>
        <a:custGeom>
          <a:avLst/>
          <a:gdLst/>
          <a:ahLst/>
          <a:cxnLst/>
          <a:rect l="0" t="0" r="0" b="0"/>
          <a:pathLst>
            <a:path>
              <a:moveTo>
                <a:pt x="0" y="12490"/>
              </a:moveTo>
              <a:lnTo>
                <a:pt x="1003085" y="1249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95691" y="1825600"/>
        <a:ext cx="50154" cy="50154"/>
      </dsp:txXfrm>
    </dsp:sp>
    <dsp:sp modelId="{86EC7368-3571-4922-9951-ACBE39454430}">
      <dsp:nvSpPr>
        <dsp:cNvPr id="0" name=""/>
        <dsp:cNvSpPr/>
      </dsp:nvSpPr>
      <dsp:spPr>
        <a:xfrm>
          <a:off x="7446823" y="1532148"/>
          <a:ext cx="2901203" cy="139924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PCR Negative</a:t>
          </a:r>
          <a:endParaRPr lang="en-ZA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Reassured </a:t>
          </a:r>
          <a:r>
            <a:rPr lang="en-ZA" sz="1800" kern="1200" dirty="0"/>
            <a:t>and </a:t>
          </a:r>
          <a:r>
            <a:rPr lang="en-ZA" sz="1800" kern="1200" dirty="0" smtClean="0"/>
            <a:t>counselled to  return for testing </a:t>
          </a:r>
          <a:r>
            <a:rPr lang="en-ZA" sz="1800" kern="1200" dirty="0"/>
            <a:t>at </a:t>
          </a:r>
          <a:r>
            <a:rPr lang="en-ZA" sz="1800" kern="1200" dirty="0" smtClean="0"/>
            <a:t>10wks</a:t>
          </a:r>
          <a:endParaRPr lang="en-US" sz="1800" kern="1200" dirty="0"/>
        </a:p>
      </dsp:txBody>
      <dsp:txXfrm>
        <a:off x="7487806" y="1573131"/>
        <a:ext cx="2819237" cy="1317282"/>
      </dsp:txXfrm>
    </dsp:sp>
    <dsp:sp modelId="{D9573B53-FE4B-455F-83A6-7133AB4E8571}">
      <dsp:nvSpPr>
        <dsp:cNvPr id="0" name=""/>
        <dsp:cNvSpPr/>
      </dsp:nvSpPr>
      <dsp:spPr>
        <a:xfrm rot="3986074">
          <a:off x="3022512" y="3699708"/>
          <a:ext cx="1631105" cy="24980"/>
        </a:xfrm>
        <a:custGeom>
          <a:avLst/>
          <a:gdLst/>
          <a:ahLst/>
          <a:cxnLst/>
          <a:rect l="0" t="0" r="0" b="0"/>
          <a:pathLst>
            <a:path>
              <a:moveTo>
                <a:pt x="0" y="12490"/>
              </a:moveTo>
              <a:lnTo>
                <a:pt x="1631105" y="1249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7287" y="3671421"/>
        <a:ext cx="81555" cy="81555"/>
      </dsp:txXfrm>
    </dsp:sp>
    <dsp:sp modelId="{241C15EF-202F-4D18-B4FC-EF9B11A004F7}">
      <dsp:nvSpPr>
        <dsp:cNvPr id="0" name=""/>
        <dsp:cNvSpPr/>
      </dsp:nvSpPr>
      <dsp:spPr>
        <a:xfrm>
          <a:off x="4164119" y="3867854"/>
          <a:ext cx="2630594" cy="1183766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0" kern="1200" dirty="0"/>
            <a:t>Mothers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0" kern="1200" dirty="0"/>
            <a:t>Offered </a:t>
          </a:r>
          <a:r>
            <a:rPr lang="en-ZA" sz="2000" b="0" kern="1200" dirty="0" err="1" smtClean="0"/>
            <a:t>PoC</a:t>
          </a:r>
          <a:r>
            <a:rPr lang="en-ZA" sz="2000" b="0" kern="1200" dirty="0" smtClean="0"/>
            <a:t> </a:t>
          </a:r>
          <a:r>
            <a:rPr lang="en-ZA" sz="2000" b="0" kern="1200" dirty="0"/>
            <a:t>VL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 </a:t>
          </a:r>
          <a:endParaRPr lang="en-US" sz="1400" kern="1200" dirty="0"/>
        </a:p>
      </dsp:txBody>
      <dsp:txXfrm>
        <a:off x="4198790" y="3902525"/>
        <a:ext cx="2561252" cy="1114424"/>
      </dsp:txXfrm>
    </dsp:sp>
    <dsp:sp modelId="{F60ECDA0-ED79-4037-AFB0-94EEC06CAD6E}">
      <dsp:nvSpPr>
        <dsp:cNvPr id="0" name=""/>
        <dsp:cNvSpPr/>
      </dsp:nvSpPr>
      <dsp:spPr>
        <a:xfrm rot="18668463">
          <a:off x="6623959" y="4071336"/>
          <a:ext cx="998312" cy="24980"/>
        </a:xfrm>
        <a:custGeom>
          <a:avLst/>
          <a:gdLst/>
          <a:ahLst/>
          <a:cxnLst/>
          <a:rect l="0" t="0" r="0" b="0"/>
          <a:pathLst>
            <a:path>
              <a:moveTo>
                <a:pt x="0" y="12490"/>
              </a:moveTo>
              <a:lnTo>
                <a:pt x="998312" y="1249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98158" y="4058869"/>
        <a:ext cx="49915" cy="49915"/>
      </dsp:txXfrm>
    </dsp:sp>
    <dsp:sp modelId="{2FB413A3-5C79-4382-ACFD-86555DF17481}">
      <dsp:nvSpPr>
        <dsp:cNvPr id="0" name=""/>
        <dsp:cNvSpPr/>
      </dsp:nvSpPr>
      <dsp:spPr>
        <a:xfrm>
          <a:off x="7451518" y="3025626"/>
          <a:ext cx="2918891" cy="136458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VL ≥1 000 copies/mL</a:t>
          </a:r>
          <a:endParaRPr lang="en-ZA" sz="18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Adherence counselling for mother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High risk prophylaxis for infant</a:t>
          </a:r>
          <a:endParaRPr lang="en-ZA" sz="18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/>
            <a:t> </a:t>
          </a:r>
          <a:endParaRPr lang="en-US" sz="1200" kern="1200" dirty="0"/>
        </a:p>
      </dsp:txBody>
      <dsp:txXfrm>
        <a:off x="7491485" y="3065593"/>
        <a:ext cx="2838957" cy="1284646"/>
      </dsp:txXfrm>
    </dsp:sp>
    <dsp:sp modelId="{519D65FD-FDBD-44D1-8287-291B4FD07470}">
      <dsp:nvSpPr>
        <dsp:cNvPr id="0" name=""/>
        <dsp:cNvSpPr/>
      </dsp:nvSpPr>
      <dsp:spPr>
        <a:xfrm rot="2924626">
          <a:off x="6626317" y="4818960"/>
          <a:ext cx="988902" cy="24980"/>
        </a:xfrm>
        <a:custGeom>
          <a:avLst/>
          <a:gdLst/>
          <a:ahLst/>
          <a:cxnLst/>
          <a:rect l="0" t="0" r="0" b="0"/>
          <a:pathLst>
            <a:path>
              <a:moveTo>
                <a:pt x="0" y="12490"/>
              </a:moveTo>
              <a:lnTo>
                <a:pt x="988902" y="1249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96046" y="4806727"/>
        <a:ext cx="49445" cy="49445"/>
      </dsp:txXfrm>
    </dsp:sp>
    <dsp:sp modelId="{8A08E4AB-C355-4F0B-92DD-1968B406C941}">
      <dsp:nvSpPr>
        <dsp:cNvPr id="0" name=""/>
        <dsp:cNvSpPr/>
      </dsp:nvSpPr>
      <dsp:spPr>
        <a:xfrm>
          <a:off x="7446823" y="4540517"/>
          <a:ext cx="2949361" cy="132529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VL &lt;1 000 copies/mL</a:t>
          </a:r>
          <a:endParaRPr lang="en-ZA" sz="18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Mother reassured </a:t>
          </a:r>
          <a:r>
            <a:rPr lang="en-ZA" sz="1800" kern="1200" dirty="0"/>
            <a:t>about VL suppression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Low </a:t>
          </a:r>
          <a:r>
            <a:rPr lang="en-ZA" sz="1800" kern="1200" dirty="0"/>
            <a:t>risk prophylaxis </a:t>
          </a:r>
          <a:r>
            <a:rPr lang="en-ZA" sz="1800" kern="1200" dirty="0" smtClean="0"/>
            <a:t>for infant </a:t>
          </a:r>
          <a:endParaRPr lang="en-ZA" sz="18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7485639" y="4579333"/>
        <a:ext cx="2871729" cy="1247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j.org.za/index.php/samj/article/view/7598/585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Characterizing </a:t>
            </a:r>
            <a:r>
              <a:rPr lang="en-ZA" dirty="0">
                <a:solidFill>
                  <a:schemeClr val="tx1"/>
                </a:solidFill>
              </a:rPr>
              <a:t>viral load burden among </a:t>
            </a:r>
            <a:r>
              <a:rPr lang="en-ZA" dirty="0" smtClean="0">
                <a:solidFill>
                  <a:schemeClr val="tx1"/>
                </a:solidFill>
              </a:rPr>
              <a:t>HIV-positive </a:t>
            </a:r>
            <a:r>
              <a:rPr lang="en-ZA" dirty="0">
                <a:solidFill>
                  <a:schemeClr val="tx1"/>
                </a:solidFill>
              </a:rPr>
              <a:t>women </a:t>
            </a:r>
            <a:r>
              <a:rPr lang="en-ZA" dirty="0" smtClean="0">
                <a:solidFill>
                  <a:schemeClr val="tx1"/>
                </a:solidFill>
              </a:rPr>
              <a:t>around </a:t>
            </a:r>
            <a:r>
              <a:rPr lang="en-ZA" dirty="0">
                <a:solidFill>
                  <a:schemeClr val="tx1"/>
                </a:solidFill>
              </a:rPr>
              <a:t>time of delivery: Findings from four tertiary obstetric units in Gauteng, South </a:t>
            </a:r>
            <a:r>
              <a:rPr lang="en-ZA" dirty="0" smtClean="0">
                <a:solidFill>
                  <a:schemeClr val="tx1"/>
                </a:solidFill>
              </a:rPr>
              <a:t>Africa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 smtClean="0"/>
              <a:t>Faith Moyo</a:t>
            </a:r>
          </a:p>
        </p:txBody>
      </p:sp>
      <p:pic>
        <p:nvPicPr>
          <p:cNvPr id="7" name="Content Placeholder 5" descr="NICD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55" y="5196719"/>
            <a:ext cx="2441933" cy="81397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97" y="4957592"/>
            <a:ext cx="1494906" cy="11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79" y="4783733"/>
            <a:ext cx="1144120" cy="1279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202" y="5169475"/>
            <a:ext cx="2321890" cy="813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2413" y="4933762"/>
            <a:ext cx="1988533" cy="1144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47" y="5006901"/>
            <a:ext cx="2594433" cy="10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0"/>
            <a:ext cx="10775092" cy="956320"/>
          </a:xfrm>
        </p:spPr>
        <p:txBody>
          <a:bodyPr/>
          <a:lstStyle/>
          <a:p>
            <a:pPr algn="l"/>
            <a:r>
              <a:rPr lang="en-ZA" dirty="0" smtClean="0"/>
              <a:t>Methodology: Procedures</a:t>
            </a:r>
            <a:endParaRPr lang="en-ZA" dirty="0"/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19985"/>
              </p:ext>
            </p:extLst>
          </p:nvPr>
        </p:nvGraphicFramePr>
        <p:xfrm>
          <a:off x="660969" y="121393"/>
          <a:ext cx="11277601" cy="587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301" y="5730944"/>
            <a:ext cx="689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 smtClean="0"/>
              <a:t>Slide: Dr T </a:t>
            </a:r>
            <a:r>
              <a:rPr lang="en-ZA" i="1" dirty="0" err="1" smtClean="0"/>
              <a:t>Kufa</a:t>
            </a:r>
            <a:r>
              <a:rPr lang="en-ZA" i="1" dirty="0" smtClean="0"/>
              <a:t>, Centre for HIV &amp; Sexually Transmitted Infections, NICD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8578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73221"/>
            <a:ext cx="10403552" cy="565620"/>
          </a:xfrm>
        </p:spPr>
        <p:txBody>
          <a:bodyPr>
            <a:noAutofit/>
          </a:bodyPr>
          <a:lstStyle/>
          <a:p>
            <a:r>
              <a:rPr lang="en-ZA" dirty="0" smtClean="0"/>
              <a:t>Findings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8841"/>
            <a:ext cx="12192000" cy="5519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1700" b="1" dirty="0" smtClean="0"/>
              <a:t>Table 1</a:t>
            </a:r>
            <a:r>
              <a:rPr lang="en-ZA" sz="1700" b="1" dirty="0"/>
              <a:t>. Maternal Viral Load and Early Infant Diagnosis PCR testing </a:t>
            </a:r>
            <a:r>
              <a:rPr lang="en-ZA" sz="1700" b="1" dirty="0" smtClean="0"/>
              <a:t>around time of </a:t>
            </a:r>
            <a:r>
              <a:rPr lang="en-ZA" sz="1700" b="1" dirty="0"/>
              <a:t>delivery: Results from a point-of-care study at four tertiary obstetric units in Gauteng, South Africa</a:t>
            </a:r>
            <a:r>
              <a:rPr lang="en-ZA" sz="1700" dirty="0" smtClean="0"/>
              <a:t>.</a:t>
            </a:r>
            <a:endParaRPr lang="en-ZA" sz="1700" dirty="0"/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endParaRPr lang="en-ZA" sz="1400" dirty="0" smtClean="0"/>
          </a:p>
          <a:p>
            <a:pPr marL="0" indent="0">
              <a:buNone/>
            </a:pPr>
            <a:r>
              <a:rPr lang="en-ZA" sz="1400" dirty="0" smtClean="0"/>
              <a:t>N</a:t>
            </a:r>
            <a:r>
              <a:rPr lang="en-ZA" sz="1400" dirty="0"/>
              <a:t>, number; VL, viral load; EID, early infant diagnosis; cps/ml, copies per millilitre; PCR, polymerase chain reaction; IU, intra-uterine; PoC, </a:t>
            </a:r>
            <a:r>
              <a:rPr lang="en-ZA" sz="1400" dirty="0" smtClean="0"/>
              <a:t>Point-of-care; JHB, Johannesburg; *Median </a:t>
            </a:r>
            <a:r>
              <a:rPr lang="en-ZA" sz="1400" dirty="0"/>
              <a:t>VL= 24 600 copies/mL (IQR: 6 380–82 100) </a:t>
            </a:r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681" y="1159446"/>
          <a:ext cx="11979408" cy="427481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59298">
                  <a:extLst>
                    <a:ext uri="{9D8B030D-6E8A-4147-A177-3AD203B41FA5}">
                      <a16:colId xmlns:a16="http://schemas.microsoft.com/office/drawing/2014/main" val="751087756"/>
                    </a:ext>
                  </a:extLst>
                </a:gridCol>
                <a:gridCol w="1419548">
                  <a:extLst>
                    <a:ext uri="{9D8B030D-6E8A-4147-A177-3AD203B41FA5}">
                      <a16:colId xmlns:a16="http://schemas.microsoft.com/office/drawing/2014/main" val="1334248083"/>
                    </a:ext>
                  </a:extLst>
                </a:gridCol>
                <a:gridCol w="1104092">
                  <a:extLst>
                    <a:ext uri="{9D8B030D-6E8A-4147-A177-3AD203B41FA5}">
                      <a16:colId xmlns:a16="http://schemas.microsoft.com/office/drawing/2014/main" val="1038552130"/>
                    </a:ext>
                  </a:extLst>
                </a:gridCol>
                <a:gridCol w="1064661">
                  <a:extLst>
                    <a:ext uri="{9D8B030D-6E8A-4147-A177-3AD203B41FA5}">
                      <a16:colId xmlns:a16="http://schemas.microsoft.com/office/drawing/2014/main" val="1360986659"/>
                    </a:ext>
                  </a:extLst>
                </a:gridCol>
                <a:gridCol w="1143525">
                  <a:extLst>
                    <a:ext uri="{9D8B030D-6E8A-4147-A177-3AD203B41FA5}">
                      <a16:colId xmlns:a16="http://schemas.microsoft.com/office/drawing/2014/main" val="2160406508"/>
                    </a:ext>
                  </a:extLst>
                </a:gridCol>
                <a:gridCol w="1214501">
                  <a:extLst>
                    <a:ext uri="{9D8B030D-6E8A-4147-A177-3AD203B41FA5}">
                      <a16:colId xmlns:a16="http://schemas.microsoft.com/office/drawing/2014/main" val="620977837"/>
                    </a:ext>
                  </a:extLst>
                </a:gridCol>
                <a:gridCol w="1175069">
                  <a:extLst>
                    <a:ext uri="{9D8B030D-6E8A-4147-A177-3AD203B41FA5}">
                      <a16:colId xmlns:a16="http://schemas.microsoft.com/office/drawing/2014/main" val="684312109"/>
                    </a:ext>
                  </a:extLst>
                </a:gridCol>
                <a:gridCol w="1325208">
                  <a:extLst>
                    <a:ext uri="{9D8B030D-6E8A-4147-A177-3AD203B41FA5}">
                      <a16:colId xmlns:a16="http://schemas.microsoft.com/office/drawing/2014/main" val="3242449946"/>
                    </a:ext>
                  </a:extLst>
                </a:gridCol>
                <a:gridCol w="1090272">
                  <a:extLst>
                    <a:ext uri="{9D8B030D-6E8A-4147-A177-3AD203B41FA5}">
                      <a16:colId xmlns:a16="http://schemas.microsoft.com/office/drawing/2014/main" val="1812924143"/>
                    </a:ext>
                  </a:extLst>
                </a:gridCol>
                <a:gridCol w="1283234">
                  <a:extLst>
                    <a:ext uri="{9D8B030D-6E8A-4147-A177-3AD203B41FA5}">
                      <a16:colId xmlns:a16="http://schemas.microsoft.com/office/drawing/2014/main" val="2756560512"/>
                    </a:ext>
                  </a:extLst>
                </a:gridCol>
              </a:tblGrid>
              <a:tr h="525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Maternal PoC VL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Neonatal PoC EID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Routine Setting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3196951"/>
                  </a:ext>
                </a:extLst>
              </a:tr>
              <a:tr h="1062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Site of Tertiary Obstetric Unit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Live births to </a:t>
                      </a:r>
                      <a:endParaRPr lang="en-ZA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HIV-positive </a:t>
                      </a:r>
                      <a:r>
                        <a:rPr lang="en-ZA" sz="1600" b="1" dirty="0">
                          <a:effectLst/>
                        </a:rPr>
                        <a:t>woman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Valid VL result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N (%)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Median VL cps/ml (IQR)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VL ≥50 cps/ml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N (%)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VL ≥400 cps/ml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N (%)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VL ≥1 000* cps/ml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N (%)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Valid EID result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N (%)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PCR positive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N (%)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% IU transmission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per Unit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979674"/>
                  </a:ext>
                </a:extLst>
              </a:tr>
              <a:tr h="525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</a:rPr>
                        <a:t>JHB </a:t>
                      </a:r>
                      <a:r>
                        <a:rPr lang="en-ZA" sz="1600" b="0" dirty="0">
                          <a:effectLst/>
                        </a:rPr>
                        <a:t>B 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2 103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1 230 (58.5%)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&lt;</a:t>
                      </a:r>
                      <a:r>
                        <a:rPr lang="en-ZA" sz="1600" dirty="0" smtClean="0">
                          <a:effectLst/>
                        </a:rPr>
                        <a:t>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(0–287)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415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33.7%)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284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(23.1%)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254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(20.7%)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1 292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61.4%)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(1.5%)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1.6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346517"/>
                  </a:ext>
                </a:extLst>
              </a:tr>
              <a:tr h="525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</a:rPr>
                        <a:t>JHB </a:t>
                      </a:r>
                      <a:r>
                        <a:rPr lang="en-ZA" sz="1600" b="0" dirty="0">
                          <a:effectLst/>
                        </a:rPr>
                        <a:t>D 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3 324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693 (20.8%)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&lt;</a:t>
                      </a:r>
                      <a:r>
                        <a:rPr lang="en-ZA" sz="1600" dirty="0" smtClean="0">
                          <a:effectLst/>
                        </a:rPr>
                        <a:t>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(0–387)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248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35.8%)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169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(24.4%)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156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(22.5%)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 </a:t>
                      </a:r>
                      <a:r>
                        <a:rPr lang="en-ZA" sz="1600" dirty="0" smtClean="0">
                          <a:effectLst/>
                        </a:rPr>
                        <a:t>305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(39.3%)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(1.1%)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1.5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359632"/>
                  </a:ext>
                </a:extLst>
              </a:tr>
              <a:tr h="525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</a:rPr>
                        <a:t>JHB </a:t>
                      </a:r>
                      <a:r>
                        <a:rPr lang="en-ZA" sz="1600" b="0" dirty="0">
                          <a:effectLst/>
                        </a:rPr>
                        <a:t>F 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1 543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309 (20.0%)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&lt;40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0–186)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102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33.0%)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   67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21.7%)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   58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18.8%)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823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53.3%)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7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0.9%)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1.2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81543"/>
                  </a:ext>
                </a:extLst>
              </a:tr>
              <a:tr h="525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Tshwane Metro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1 177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537 (45.6%)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&lt;40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0–2450)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242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(45.1%)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170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(31.7%)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153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 </a:t>
                      </a:r>
                      <a:r>
                        <a:rPr lang="en-ZA" sz="1600" dirty="0">
                          <a:effectLst/>
                        </a:rPr>
                        <a:t>(28.5%)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913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77.6%)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25 </a:t>
                      </a:r>
                      <a:endParaRPr lang="en-Z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(</a:t>
                      </a:r>
                      <a:r>
                        <a:rPr lang="en-ZA" sz="1600" dirty="0">
                          <a:effectLst/>
                        </a:rPr>
                        <a:t>2.7%)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3.0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346675"/>
                  </a:ext>
                </a:extLst>
              </a:tr>
              <a:tr h="525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Total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 8 147 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2 769 (34.0%)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&lt;</a:t>
                      </a:r>
                      <a:r>
                        <a:rPr lang="en-ZA" sz="1600" b="1" dirty="0" smtClean="0">
                          <a:effectLst/>
                        </a:rPr>
                        <a:t>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 </a:t>
                      </a:r>
                      <a:r>
                        <a:rPr lang="en-ZA" sz="1600" b="1" dirty="0">
                          <a:effectLst/>
                        </a:rPr>
                        <a:t>(0–398)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1 007 (36.4%)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690 </a:t>
                      </a:r>
                      <a:endParaRPr lang="en-ZA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(</a:t>
                      </a:r>
                      <a:r>
                        <a:rPr lang="en-ZA" sz="1600" b="1" dirty="0">
                          <a:effectLst/>
                        </a:rPr>
                        <a:t>24.9%)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621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 </a:t>
                      </a:r>
                      <a:r>
                        <a:rPr lang="en-ZA" sz="1600" b="1" dirty="0">
                          <a:effectLst/>
                        </a:rPr>
                        <a:t>(22.4%)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4 </a:t>
                      </a:r>
                      <a:r>
                        <a:rPr lang="en-ZA" sz="1600" b="1" dirty="0" smtClean="0">
                          <a:effectLst/>
                        </a:rPr>
                        <a:t>333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 </a:t>
                      </a:r>
                      <a:r>
                        <a:rPr lang="en-ZA" sz="1600" b="1" dirty="0">
                          <a:effectLst/>
                        </a:rPr>
                        <a:t>(53.2%)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65 </a:t>
                      </a:r>
                      <a:endParaRPr lang="en-ZA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(</a:t>
                      </a:r>
                      <a:r>
                        <a:rPr lang="en-ZA" sz="1600" b="1" dirty="0">
                          <a:effectLst/>
                        </a:rPr>
                        <a:t>1.5%)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1.7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1089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6830" y="2784363"/>
            <a:ext cx="3196558" cy="26368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2403" y="2784363"/>
            <a:ext cx="891348" cy="26368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742"/>
            <a:ext cx="10898659" cy="680950"/>
          </a:xfrm>
        </p:spPr>
        <p:txBody>
          <a:bodyPr>
            <a:noAutofit/>
          </a:bodyPr>
          <a:lstStyle/>
          <a:p>
            <a:r>
              <a:rPr lang="en-ZA" dirty="0" smtClean="0"/>
              <a:t>Discussion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6692"/>
            <a:ext cx="11038703" cy="546992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≈</a:t>
            </a:r>
            <a:r>
              <a:rPr lang="en-GB" dirty="0" smtClean="0"/>
              <a:t>20</a:t>
            </a:r>
            <a:r>
              <a:rPr lang="en-GB" dirty="0"/>
              <a:t>% of women delivering across the four obstetric </a:t>
            </a:r>
            <a:r>
              <a:rPr lang="en-GB" dirty="0" smtClean="0"/>
              <a:t>units </a:t>
            </a:r>
            <a:r>
              <a:rPr lang="en-GB" dirty="0"/>
              <a:t>had a </a:t>
            </a:r>
            <a:r>
              <a:rPr lang="en-GB" dirty="0" smtClean="0"/>
              <a:t>VL </a:t>
            </a:r>
            <a:r>
              <a:rPr lang="en-GB" dirty="0"/>
              <a:t>≥1 000 </a:t>
            </a:r>
            <a:r>
              <a:rPr lang="en-GB" dirty="0" smtClean="0"/>
              <a:t>cps/mL</a:t>
            </a:r>
            <a:r>
              <a:rPr lang="en-GB" dirty="0" smtClean="0">
                <a:solidFill>
                  <a:schemeClr val="tx1"/>
                </a:solidFill>
              </a:rPr>
              <a:t>; 36% had a VL ≥50 cps/mL</a:t>
            </a:r>
          </a:p>
          <a:p>
            <a:pPr lvl="1"/>
            <a:r>
              <a:rPr lang="en-ZA" dirty="0" err="1" smtClean="0">
                <a:solidFill>
                  <a:srgbClr val="FF0000"/>
                </a:solidFill>
              </a:rPr>
              <a:t>eMTCT</a:t>
            </a:r>
            <a:r>
              <a:rPr lang="en-ZA" dirty="0" smtClean="0">
                <a:solidFill>
                  <a:srgbClr val="FF0000"/>
                </a:solidFill>
              </a:rPr>
              <a:t> requires VL suppression </a:t>
            </a:r>
            <a:r>
              <a:rPr lang="en-ZA" dirty="0">
                <a:solidFill>
                  <a:srgbClr val="FF0000"/>
                </a:solidFill>
              </a:rPr>
              <a:t>throughout </a:t>
            </a:r>
            <a:r>
              <a:rPr lang="en-ZA" dirty="0" smtClean="0">
                <a:solidFill>
                  <a:srgbClr val="FF0000"/>
                </a:solidFill>
              </a:rPr>
              <a:t>pregnancy, postpartum and during </a:t>
            </a:r>
            <a:r>
              <a:rPr lang="en-ZA" dirty="0">
                <a:solidFill>
                  <a:srgbClr val="FF0000"/>
                </a:solidFill>
              </a:rPr>
              <a:t>breastfeeding </a:t>
            </a:r>
            <a:r>
              <a:rPr lang="en-ZA" dirty="0" smtClean="0">
                <a:solidFill>
                  <a:srgbClr val="FF0000"/>
                </a:solidFill>
              </a:rPr>
              <a:t>in HIV-positive women 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Tshwane site had higher </a:t>
            </a:r>
            <a:r>
              <a:rPr lang="en-GB" dirty="0"/>
              <a:t>proportions of </a:t>
            </a:r>
            <a:r>
              <a:rPr lang="en-GB" dirty="0" err="1"/>
              <a:t>viraemic</a:t>
            </a:r>
            <a:r>
              <a:rPr lang="en-GB" dirty="0"/>
              <a:t> women </a:t>
            </a:r>
            <a:r>
              <a:rPr lang="en-GB" dirty="0" smtClean="0"/>
              <a:t>at delivery compared to Johannesburg sites (p=0.001). </a:t>
            </a:r>
            <a:r>
              <a:rPr lang="en-GB" dirty="0"/>
              <a:t>A similar trend was observed for %</a:t>
            </a:r>
            <a:r>
              <a:rPr lang="en-GB" dirty="0" smtClean="0"/>
              <a:t> </a:t>
            </a:r>
            <a:r>
              <a:rPr lang="en-GB" dirty="0"/>
              <a:t>neonatal </a:t>
            </a:r>
            <a:r>
              <a:rPr lang="en-GB" dirty="0" smtClean="0"/>
              <a:t>positivity </a:t>
            </a:r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Suggesting the Tshwane site had a higher MTCT-risk maternal population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%</a:t>
            </a:r>
            <a:r>
              <a:rPr lang="en-GB" dirty="0" smtClean="0"/>
              <a:t> </a:t>
            </a:r>
            <a:r>
              <a:rPr lang="en-GB" dirty="0"/>
              <a:t>IU transmission </a:t>
            </a:r>
            <a:r>
              <a:rPr lang="en-GB" dirty="0" smtClean="0"/>
              <a:t>rates ≈ programmatic </a:t>
            </a:r>
            <a:r>
              <a:rPr lang="en-GB" dirty="0"/>
              <a:t>IU transmission rates, overall and by site 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Suggesting representativity of study population despite </a:t>
            </a:r>
            <a:r>
              <a:rPr lang="en-GB" smtClean="0">
                <a:solidFill>
                  <a:srgbClr val="FF0000"/>
                </a:solidFill>
              </a:rPr>
              <a:t>low coverage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834"/>
            <a:ext cx="10906897" cy="722139"/>
          </a:xfrm>
        </p:spPr>
        <p:txBody>
          <a:bodyPr/>
          <a:lstStyle/>
          <a:p>
            <a:r>
              <a:rPr lang="en-ZA" dirty="0" smtClean="0"/>
              <a:t>Concluding Remarks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152"/>
            <a:ext cx="11055178" cy="4874014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chemeClr val="tx1"/>
                </a:solidFill>
              </a:rPr>
              <a:t>High maternal </a:t>
            </a:r>
            <a:r>
              <a:rPr lang="en-GB" sz="3000" dirty="0">
                <a:solidFill>
                  <a:schemeClr val="tx1"/>
                </a:solidFill>
              </a:rPr>
              <a:t>VL burden </a:t>
            </a:r>
            <a:r>
              <a:rPr lang="en-GB" sz="3000" dirty="0" smtClean="0">
                <a:solidFill>
                  <a:schemeClr val="tx1"/>
                </a:solidFill>
              </a:rPr>
              <a:t>around </a:t>
            </a:r>
            <a:r>
              <a:rPr lang="en-GB" sz="3000" dirty="0">
                <a:solidFill>
                  <a:schemeClr val="tx1"/>
                </a:solidFill>
              </a:rPr>
              <a:t>time of delivery </a:t>
            </a:r>
            <a:r>
              <a:rPr lang="en-GB" sz="3000" dirty="0" smtClean="0">
                <a:solidFill>
                  <a:schemeClr val="tx1"/>
                </a:solidFill>
              </a:rPr>
              <a:t>across multi-site tertiary obstetric </a:t>
            </a:r>
            <a:r>
              <a:rPr lang="en-GB" sz="3000" dirty="0">
                <a:solidFill>
                  <a:schemeClr val="tx1"/>
                </a:solidFill>
              </a:rPr>
              <a:t>units in Gauteng </a:t>
            </a:r>
            <a:r>
              <a:rPr lang="en-GB" sz="3000" dirty="0" smtClean="0">
                <a:solidFill>
                  <a:schemeClr val="tx1"/>
                </a:solidFill>
              </a:rPr>
              <a:t>province, South Africa</a:t>
            </a:r>
          </a:p>
          <a:p>
            <a:pPr marL="0" indent="0">
              <a:buNone/>
            </a:pPr>
            <a:endParaRPr lang="en-GB" sz="3000" dirty="0" smtClean="0"/>
          </a:p>
          <a:p>
            <a:r>
              <a:rPr lang="en-GB" sz="3000" dirty="0"/>
              <a:t>Scale-up of VL </a:t>
            </a:r>
            <a:r>
              <a:rPr lang="en-GB" sz="3000" dirty="0" smtClean="0"/>
              <a:t>monitoring and improving </a:t>
            </a:r>
            <a:r>
              <a:rPr lang="en-GB" sz="3000" dirty="0"/>
              <a:t>quality of </a:t>
            </a:r>
            <a:r>
              <a:rPr lang="en-GB" sz="3000" dirty="0" smtClean="0"/>
              <a:t>ante- and postnatal </a:t>
            </a:r>
            <a:r>
              <a:rPr lang="en-GB" sz="3000" dirty="0"/>
              <a:t>care </a:t>
            </a:r>
            <a:r>
              <a:rPr lang="en-GB" sz="3000" dirty="0" smtClean="0"/>
              <a:t>is urgently required </a:t>
            </a:r>
            <a:r>
              <a:rPr lang="en-GB" sz="3000" dirty="0"/>
              <a:t>for </a:t>
            </a:r>
            <a:r>
              <a:rPr lang="en-GB" sz="3000" dirty="0" smtClean="0"/>
              <a:t>VL suppression around time of delivery and postpartum in breastfeeding populations for </a:t>
            </a:r>
            <a:r>
              <a:rPr lang="en-GB" sz="3000" dirty="0" err="1" smtClean="0"/>
              <a:t>eMTCT</a:t>
            </a:r>
            <a:r>
              <a:rPr lang="en-GB" sz="3000" dirty="0" smtClean="0"/>
              <a:t> </a:t>
            </a:r>
            <a:endParaRPr lang="en-ZA" sz="3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68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Conflict of Interest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692714" cy="3639063"/>
          </a:xfrm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r>
              <a:rPr lang="en-ZA" dirty="0" smtClean="0"/>
              <a:t>No disclosure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93"/>
            <a:ext cx="10906897" cy="656237"/>
          </a:xfrm>
        </p:spPr>
        <p:txBody>
          <a:bodyPr>
            <a:noAutofit/>
          </a:bodyPr>
          <a:lstStyle/>
          <a:p>
            <a:r>
              <a:rPr lang="en-ZA" dirty="0" smtClean="0"/>
              <a:t>Acknowledgements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852928"/>
            <a:ext cx="10972800" cy="5273237"/>
          </a:xfrm>
        </p:spPr>
        <p:txBody>
          <a:bodyPr/>
          <a:lstStyle/>
          <a:p>
            <a:r>
              <a:rPr lang="en-ZA" sz="1600" b="1" dirty="0"/>
              <a:t>Paediatric HIV Surveillance group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600" dirty="0"/>
              <a:t>NICD: Prof Gayle Sherman, Dr Ahmad Haeri Mazandarani, Dr Tendesayi </a:t>
            </a:r>
            <a:r>
              <a:rPr lang="en-ZA" sz="1600" dirty="0" err="1"/>
              <a:t>Kufa</a:t>
            </a:r>
            <a:r>
              <a:rPr lang="en-ZA" sz="1600" dirty="0"/>
              <a:t>, </a:t>
            </a:r>
            <a:r>
              <a:rPr lang="en-ZA" sz="1600" dirty="0" err="1"/>
              <a:t>Sr</a:t>
            </a:r>
            <a:r>
              <a:rPr lang="en-ZA" sz="1600" dirty="0"/>
              <a:t> </a:t>
            </a:r>
            <a:r>
              <a:rPr lang="en-ZA" sz="1600" dirty="0" err="1"/>
              <a:t>Moipone</a:t>
            </a:r>
            <a:r>
              <a:rPr lang="en-ZA" sz="1600" dirty="0"/>
              <a:t> </a:t>
            </a:r>
            <a:r>
              <a:rPr lang="en-ZA" sz="1600" dirty="0" err="1"/>
              <a:t>Piliso</a:t>
            </a:r>
            <a:r>
              <a:rPr lang="en-ZA" sz="1600" dirty="0"/>
              <a:t>, Ms </a:t>
            </a:r>
            <a:r>
              <a:rPr lang="en-ZA" sz="1600" dirty="0" err="1"/>
              <a:t>Aurélie</a:t>
            </a:r>
            <a:r>
              <a:rPr lang="en-ZA" sz="1600" dirty="0"/>
              <a:t> Mukendi, Dr Tanya Murray,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600" dirty="0"/>
              <a:t>NHLS: Prof Sergio Carmona </a:t>
            </a:r>
          </a:p>
          <a:p>
            <a:r>
              <a:rPr lang="en-ZA" sz="1600" b="1" dirty="0"/>
              <a:t>Charlotte </a:t>
            </a:r>
            <a:r>
              <a:rPr lang="en-ZA" sz="1600" b="1" dirty="0" err="1"/>
              <a:t>Maxeke</a:t>
            </a:r>
            <a:r>
              <a:rPr lang="en-ZA" sz="1600" b="1" dirty="0"/>
              <a:t> Johannesburg Academic Hospital </a:t>
            </a:r>
          </a:p>
          <a:p>
            <a:pPr lvl="1"/>
            <a:r>
              <a:rPr lang="en-ZA" sz="1600" dirty="0" err="1"/>
              <a:t>Sr</a:t>
            </a:r>
            <a:r>
              <a:rPr lang="en-ZA" sz="1600" dirty="0"/>
              <a:t> Lerato </a:t>
            </a:r>
            <a:r>
              <a:rPr lang="en-ZA" sz="1600" dirty="0" err="1"/>
              <a:t>Mthombeni</a:t>
            </a:r>
            <a:r>
              <a:rPr lang="en-ZA" sz="1600" dirty="0"/>
              <a:t>, </a:t>
            </a:r>
            <a:r>
              <a:rPr lang="en-ZA" sz="1600" dirty="0" err="1"/>
              <a:t>Sr</a:t>
            </a:r>
            <a:r>
              <a:rPr lang="en-ZA" sz="1600" dirty="0"/>
              <a:t> Beverley </a:t>
            </a:r>
            <a:r>
              <a:rPr lang="en-ZA" sz="1600" dirty="0" err="1"/>
              <a:t>Letsoalo</a:t>
            </a:r>
            <a:r>
              <a:rPr lang="en-ZA" sz="1600" dirty="0"/>
              <a:t>, Dr </a:t>
            </a:r>
            <a:r>
              <a:rPr lang="en-ZA" sz="1600" dirty="0" err="1"/>
              <a:t>Coceka</a:t>
            </a:r>
            <a:r>
              <a:rPr lang="en-ZA" sz="1600" dirty="0"/>
              <a:t> </a:t>
            </a:r>
            <a:r>
              <a:rPr lang="en-ZA" sz="1600" dirty="0" err="1"/>
              <a:t>Mnyani</a:t>
            </a:r>
            <a:r>
              <a:rPr lang="en-ZA" sz="1600" dirty="0"/>
              <a:t>, Dr Natalie Odell, Prof </a:t>
            </a:r>
            <a:r>
              <a:rPr lang="en-ZA" sz="1600" dirty="0" err="1"/>
              <a:t>Mphele</a:t>
            </a:r>
            <a:r>
              <a:rPr lang="en-ZA" sz="1600" dirty="0"/>
              <a:t> </a:t>
            </a:r>
            <a:r>
              <a:rPr lang="en-ZA" sz="1600" dirty="0" err="1"/>
              <a:t>Mulaudzi</a:t>
            </a:r>
            <a:r>
              <a:rPr lang="en-ZA" sz="1600" dirty="0"/>
              <a:t> </a:t>
            </a:r>
          </a:p>
          <a:p>
            <a:r>
              <a:rPr lang="en-ZA" sz="1600" b="1" dirty="0"/>
              <a:t>Chris Hani </a:t>
            </a:r>
            <a:r>
              <a:rPr lang="en-ZA" sz="1600" b="1" dirty="0" err="1"/>
              <a:t>Baragwanath</a:t>
            </a:r>
            <a:r>
              <a:rPr lang="en-ZA" sz="1600" b="1" dirty="0"/>
              <a:t> Academic Hospital </a:t>
            </a:r>
          </a:p>
          <a:p>
            <a:pPr lvl="1"/>
            <a:r>
              <a:rPr lang="en-ZA" sz="1600" dirty="0" err="1"/>
              <a:t>Sr</a:t>
            </a:r>
            <a:r>
              <a:rPr lang="en-ZA" sz="1600" dirty="0"/>
              <a:t> </a:t>
            </a:r>
            <a:r>
              <a:rPr lang="en-ZA" sz="1600" dirty="0" err="1"/>
              <a:t>Ntaoleng</a:t>
            </a:r>
            <a:r>
              <a:rPr lang="en-ZA" sz="1600" dirty="0"/>
              <a:t> </a:t>
            </a:r>
            <a:r>
              <a:rPr lang="en-ZA" sz="1600" dirty="0" err="1"/>
              <a:t>Moreko</a:t>
            </a:r>
            <a:r>
              <a:rPr lang="en-ZA" sz="1600" dirty="0"/>
              <a:t>, Rebecca </a:t>
            </a:r>
            <a:r>
              <a:rPr lang="en-ZA" sz="1600" dirty="0" err="1"/>
              <a:t>Kgame</a:t>
            </a:r>
            <a:r>
              <a:rPr lang="en-ZA" sz="1600" dirty="0"/>
              <a:t>, Prof Yasmin Adam, Dr </a:t>
            </a:r>
            <a:r>
              <a:rPr lang="en-ZA" sz="1600" dirty="0" err="1"/>
              <a:t>Vuyelwa</a:t>
            </a:r>
            <a:r>
              <a:rPr lang="en-ZA" sz="1600" dirty="0"/>
              <a:t> Baba, Dr </a:t>
            </a:r>
            <a:r>
              <a:rPr lang="en-ZA" sz="1600" dirty="0" err="1"/>
              <a:t>Firdose</a:t>
            </a:r>
            <a:r>
              <a:rPr lang="en-ZA" sz="1600" dirty="0"/>
              <a:t> </a:t>
            </a:r>
            <a:r>
              <a:rPr lang="en-ZA" sz="1600" dirty="0" err="1"/>
              <a:t>Nakwa</a:t>
            </a:r>
            <a:r>
              <a:rPr lang="en-ZA" sz="1600" dirty="0"/>
              <a:t>, Dr Alison van </a:t>
            </a:r>
            <a:r>
              <a:rPr lang="en-ZA" sz="1600" dirty="0" err="1"/>
              <a:t>Kwawegen</a:t>
            </a:r>
            <a:endParaRPr lang="en-ZA" sz="1600" dirty="0"/>
          </a:p>
          <a:p>
            <a:r>
              <a:rPr lang="en-ZA" sz="1600" b="1" dirty="0" err="1"/>
              <a:t>Kalafong</a:t>
            </a:r>
            <a:r>
              <a:rPr lang="en-ZA" sz="1600" b="1" dirty="0"/>
              <a:t> Provincial Tertiary Hospital </a:t>
            </a:r>
          </a:p>
          <a:p>
            <a:pPr lvl="1"/>
            <a:r>
              <a:rPr lang="en-ZA" sz="1600" dirty="0" err="1"/>
              <a:t>Sr</a:t>
            </a:r>
            <a:r>
              <a:rPr lang="en-ZA" sz="1600" dirty="0"/>
              <a:t> </a:t>
            </a:r>
            <a:r>
              <a:rPr lang="en-ZA" sz="1600" dirty="0" err="1"/>
              <a:t>Nkele</a:t>
            </a:r>
            <a:r>
              <a:rPr lang="en-ZA" sz="1600" dirty="0"/>
              <a:t> </a:t>
            </a:r>
            <a:r>
              <a:rPr lang="en-ZA" sz="1600" dirty="0" err="1"/>
              <a:t>Selepe</a:t>
            </a:r>
            <a:r>
              <a:rPr lang="en-ZA" sz="1600" dirty="0"/>
              <a:t>, </a:t>
            </a:r>
            <a:r>
              <a:rPr lang="en-ZA" sz="1600" dirty="0" err="1"/>
              <a:t>Sr</a:t>
            </a:r>
            <a:r>
              <a:rPr lang="en-ZA" sz="1600" dirty="0"/>
              <a:t> </a:t>
            </a:r>
            <a:r>
              <a:rPr lang="en-ZA" sz="1600" dirty="0" err="1"/>
              <a:t>Khensani</a:t>
            </a:r>
            <a:r>
              <a:rPr lang="en-ZA" sz="1600" dirty="0"/>
              <a:t> </a:t>
            </a:r>
            <a:r>
              <a:rPr lang="en-ZA" sz="1600" dirty="0" err="1"/>
              <a:t>Phelane</a:t>
            </a:r>
            <a:r>
              <a:rPr lang="en-ZA" sz="1600" dirty="0"/>
              <a:t>, Dr Felicia </a:t>
            </a:r>
            <a:r>
              <a:rPr lang="en-ZA" sz="1600" dirty="0" err="1"/>
              <a:t>Molokoane</a:t>
            </a:r>
            <a:r>
              <a:rPr lang="en-ZA" sz="1600" dirty="0"/>
              <a:t>, Dr Valerie </a:t>
            </a:r>
            <a:r>
              <a:rPr lang="en-ZA" sz="1600" dirty="0" err="1"/>
              <a:t>Vannevel</a:t>
            </a:r>
            <a:r>
              <a:rPr lang="en-ZA" sz="1600" dirty="0"/>
              <a:t>, Dr </a:t>
            </a:r>
            <a:r>
              <a:rPr lang="en-ZA" sz="1600" dirty="0" err="1"/>
              <a:t>Khomotso</a:t>
            </a:r>
            <a:r>
              <a:rPr lang="en-ZA" sz="1600" dirty="0"/>
              <a:t> </a:t>
            </a:r>
            <a:r>
              <a:rPr lang="en-ZA" sz="1600" dirty="0" err="1"/>
              <a:t>Masemola</a:t>
            </a:r>
            <a:r>
              <a:rPr lang="en-ZA" sz="1600" dirty="0"/>
              <a:t>, Dr </a:t>
            </a:r>
            <a:r>
              <a:rPr lang="en-ZA" sz="1600" dirty="0" err="1"/>
              <a:t>Derisha</a:t>
            </a:r>
            <a:r>
              <a:rPr lang="en-ZA" sz="1600" dirty="0"/>
              <a:t> Pillay, Dr </a:t>
            </a:r>
            <a:r>
              <a:rPr lang="en-ZA" sz="1600" dirty="0" err="1"/>
              <a:t>Marike</a:t>
            </a:r>
            <a:r>
              <a:rPr lang="en-ZA" sz="1600" dirty="0"/>
              <a:t> </a:t>
            </a:r>
            <a:r>
              <a:rPr lang="en-ZA" sz="1600" dirty="0" err="1"/>
              <a:t>Boersema</a:t>
            </a:r>
            <a:r>
              <a:rPr lang="en-ZA" sz="1600" dirty="0"/>
              <a:t>, Prof Nicolette du Plessis, Dr </a:t>
            </a:r>
            <a:r>
              <a:rPr lang="en-ZA" sz="1600" dirty="0" err="1"/>
              <a:t>Khosi</a:t>
            </a:r>
            <a:r>
              <a:rPr lang="en-ZA" sz="1600" dirty="0"/>
              <a:t> </a:t>
            </a:r>
            <a:r>
              <a:rPr lang="en-ZA" sz="1600" dirty="0" err="1"/>
              <a:t>Ngobese</a:t>
            </a:r>
            <a:endParaRPr lang="en-ZA" sz="1600" dirty="0"/>
          </a:p>
          <a:p>
            <a:r>
              <a:rPr lang="en-ZA" sz="1600" b="1" dirty="0" err="1"/>
              <a:t>Rahima</a:t>
            </a:r>
            <a:r>
              <a:rPr lang="en-ZA" sz="1600" b="1" dirty="0"/>
              <a:t> </a:t>
            </a:r>
            <a:r>
              <a:rPr lang="en-ZA" sz="1600" b="1" dirty="0" err="1"/>
              <a:t>Moosa</a:t>
            </a:r>
            <a:r>
              <a:rPr lang="en-ZA" sz="1600" b="1" dirty="0"/>
              <a:t> Mother and Child Hospital </a:t>
            </a:r>
          </a:p>
          <a:p>
            <a:pPr lvl="1"/>
            <a:r>
              <a:rPr lang="en-ZA" sz="1600" dirty="0"/>
              <a:t>Prof Karl-Günter Technau, </a:t>
            </a:r>
            <a:r>
              <a:rPr lang="en-ZA" sz="1600" dirty="0" err="1"/>
              <a:t>Sonjiha</a:t>
            </a:r>
            <a:r>
              <a:rPr lang="en-ZA" sz="1600" dirty="0"/>
              <a:t> Khan, Lebo </a:t>
            </a:r>
            <a:r>
              <a:rPr lang="en-ZA" sz="1600" dirty="0" err="1"/>
              <a:t>Phakathi</a:t>
            </a:r>
            <a:r>
              <a:rPr lang="en-ZA" sz="1600" dirty="0"/>
              <a:t> </a:t>
            </a:r>
          </a:p>
          <a:p>
            <a:pPr marL="457200" lvl="1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ZA" sz="1600" b="1" dirty="0"/>
              <a:t>Funding:</a:t>
            </a:r>
          </a:p>
          <a:p>
            <a:pPr marL="400050" lvl="1" indent="0">
              <a:buNone/>
            </a:pPr>
            <a:r>
              <a:rPr lang="en-ZA" sz="1600" b="1" dirty="0"/>
              <a:t>-This project is made possible thanks to </a:t>
            </a:r>
            <a:r>
              <a:rPr lang="en-ZA" sz="1600" b="1" dirty="0" err="1"/>
              <a:t>Unitaid’s</a:t>
            </a:r>
            <a:r>
              <a:rPr lang="en-ZA" sz="1600" b="1" dirty="0"/>
              <a:t> support through a grant to CHAI/UNICEF. </a:t>
            </a:r>
            <a:r>
              <a:rPr lang="en-ZA" sz="1600" b="1" dirty="0" err="1"/>
              <a:t>Unitaid</a:t>
            </a:r>
            <a:r>
              <a:rPr lang="en-ZA" sz="1600" b="1" dirty="0"/>
              <a:t> accelerates access to innovation so that critical health products can reach the people who most need them.</a:t>
            </a:r>
            <a:endParaRPr lang="en-US" sz="16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06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78" y="238171"/>
            <a:ext cx="10890422" cy="708454"/>
          </a:xfrm>
        </p:spPr>
        <p:txBody>
          <a:bodyPr/>
          <a:lstStyle/>
          <a:p>
            <a:r>
              <a:rPr lang="en-US" dirty="0" smtClean="0"/>
              <a:t>Background: PMTCT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3" y="946625"/>
            <a:ext cx="11804822" cy="490223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1 in 3 pregnant women in South Africa is HIV-positive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Antiretroviral therapy (ART) initiation rate amongst antenatal clinic clients is &gt;95% in the public health sector</a:t>
            </a:r>
          </a:p>
          <a:p>
            <a:endParaRPr lang="en-GB" sz="2400" dirty="0" smtClean="0"/>
          </a:p>
          <a:p>
            <a:r>
              <a:rPr lang="it-IT" sz="2800" dirty="0" smtClean="0"/>
              <a:t>VL suppression rates in HIV-positive, pregnant and post partum women are </a:t>
            </a:r>
            <a:r>
              <a:rPr lang="it-IT" sz="2800" dirty="0" smtClean="0">
                <a:solidFill>
                  <a:schemeClr val="tx1"/>
                </a:solidFill>
              </a:rPr>
              <a:t>not well documented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smtClean="0"/>
              <a:t>Maternal VL suppression critical to: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5433548"/>
              </p:ext>
            </p:extLst>
          </p:nvPr>
        </p:nvGraphicFramePr>
        <p:xfrm>
          <a:off x="6289589" y="3488361"/>
          <a:ext cx="5638800" cy="271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15255"/>
            <a:ext cx="12017829" cy="1014406"/>
          </a:xfrm>
        </p:spPr>
        <p:txBody>
          <a:bodyPr>
            <a:noAutofit/>
          </a:bodyPr>
          <a:lstStyle/>
          <a:p>
            <a:r>
              <a:rPr lang="en-GB" sz="4000" dirty="0" smtClean="0"/>
              <a:t>Monitoring Early Infant Diagnosis in SA</a:t>
            </a:r>
            <a:endParaRPr lang="en-GB" sz="4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98583" y="1307937"/>
            <a:ext cx="5117728" cy="639763"/>
          </a:xfrm>
        </p:spPr>
        <p:txBody>
          <a:bodyPr/>
          <a:lstStyle/>
          <a:p>
            <a:pPr algn="ctr"/>
            <a:r>
              <a:rPr lang="en-ZA" dirty="0" smtClean="0"/>
              <a:t>6 week MTCT rate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368800" y="1256121"/>
            <a:ext cx="5389033" cy="639763"/>
          </a:xfrm>
        </p:spPr>
        <p:txBody>
          <a:bodyPr/>
          <a:lstStyle/>
          <a:p>
            <a:pPr algn="ctr"/>
            <a:r>
              <a:rPr lang="en-ZA" dirty="0" smtClean="0"/>
              <a:t>Birth (&lt;7 days) MTCT rate</a:t>
            </a:r>
            <a:endParaRPr lang="en-ZA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480"/>
            <a:ext cx="6087763" cy="34861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07091" y="5505498"/>
            <a:ext cx="93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 smtClean="0"/>
              <a:t>Graphs</a:t>
            </a:r>
            <a:r>
              <a:rPr lang="en-ZA" dirty="0" smtClean="0"/>
              <a:t>: Sherman G et al;  </a:t>
            </a:r>
            <a:r>
              <a:rPr lang="en-ZA" dirty="0">
                <a:hlinkClick r:id="rId3"/>
              </a:rPr>
              <a:t>http://www.samj.org.za/index.php/samj/article/view/7598/5852</a:t>
            </a:r>
            <a:r>
              <a:rPr lang="en-ZA" dirty="0" smtClean="0">
                <a:solidFill>
                  <a:srgbClr val="E8303B"/>
                </a:solidFill>
              </a:rPr>
              <a:t>  </a:t>
            </a:r>
            <a:endParaRPr lang="en-ZA" dirty="0">
              <a:solidFill>
                <a:srgbClr val="E8303B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87762" y="1936275"/>
            <a:ext cx="6104237" cy="35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7" y="2184744"/>
            <a:ext cx="4514344" cy="252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7" y="1022693"/>
            <a:ext cx="4514344" cy="1162051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/>
              <a:t>Road to </a:t>
            </a:r>
            <a:r>
              <a:rPr lang="en-ZA" sz="4000" dirty="0" err="1" smtClean="0"/>
              <a:t>eMTCT</a:t>
            </a:r>
            <a:r>
              <a:rPr lang="en-ZA" sz="4000" dirty="0" smtClean="0"/>
              <a:t/>
            </a:r>
            <a:br>
              <a:rPr lang="en-ZA" sz="4000" dirty="0" smtClean="0"/>
            </a:br>
            <a:r>
              <a:rPr lang="en-ZA" sz="4000" dirty="0" smtClean="0"/>
              <a:t> in </a:t>
            </a:r>
            <a:br>
              <a:rPr lang="en-ZA" sz="4000" dirty="0" smtClean="0"/>
            </a:br>
            <a:r>
              <a:rPr lang="en-ZA" sz="4000" dirty="0" smtClean="0"/>
              <a:t>South Africa</a:t>
            </a:r>
            <a:endParaRPr lang="en-ZA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</a:rPr>
              <a:t>Number of women conceiving on ART increasing </a:t>
            </a:r>
          </a:p>
          <a:p>
            <a:pPr marL="857250" lvl="2" indent="0">
              <a:buNone/>
            </a:pPr>
            <a:r>
              <a:rPr lang="en-ZA" sz="2000" dirty="0" smtClean="0">
                <a:solidFill>
                  <a:srgbClr val="C00000"/>
                </a:solidFill>
              </a:rPr>
              <a:t>-universal test </a:t>
            </a:r>
            <a:r>
              <a:rPr lang="en-ZA" sz="2000" dirty="0">
                <a:solidFill>
                  <a:srgbClr val="C00000"/>
                </a:solidFill>
              </a:rPr>
              <a:t>&amp; treat </a:t>
            </a:r>
            <a:r>
              <a:rPr lang="en-ZA" sz="2000" dirty="0" smtClean="0">
                <a:solidFill>
                  <a:srgbClr val="C00000"/>
                </a:solidFill>
              </a:rPr>
              <a:t>strategy</a:t>
            </a:r>
            <a:endParaRPr lang="en-ZA" sz="2800" dirty="0" smtClean="0"/>
          </a:p>
          <a:p>
            <a:r>
              <a:rPr lang="en-ZA" sz="2800" dirty="0" smtClean="0"/>
              <a:t>IU transmission rate &lt;1.0%</a:t>
            </a:r>
          </a:p>
          <a:p>
            <a:pPr lvl="1"/>
            <a:r>
              <a:rPr lang="en-ZA" sz="2000" i="1" dirty="0" smtClean="0">
                <a:solidFill>
                  <a:srgbClr val="C00000"/>
                </a:solidFill>
              </a:rPr>
              <a:t>Equates to 247 cases/100 000 live births (WHO </a:t>
            </a:r>
            <a:r>
              <a:rPr lang="en-ZA" sz="2000" i="1" dirty="0" err="1" smtClean="0">
                <a:solidFill>
                  <a:srgbClr val="C00000"/>
                </a:solidFill>
              </a:rPr>
              <a:t>eMTCT</a:t>
            </a:r>
            <a:r>
              <a:rPr lang="en-ZA" sz="2000" i="1" dirty="0" smtClean="0">
                <a:solidFill>
                  <a:srgbClr val="C00000"/>
                </a:solidFill>
              </a:rPr>
              <a:t> target = &lt;50 cases/100 000 live births or &lt;5% in breastfeeding populations)</a:t>
            </a:r>
          </a:p>
          <a:p>
            <a:pPr marL="457200" lvl="1" indent="0">
              <a:buNone/>
            </a:pPr>
            <a:endParaRPr lang="en-ZA" sz="2000" dirty="0">
              <a:solidFill>
                <a:srgbClr val="C00000"/>
              </a:solidFill>
            </a:endParaRPr>
          </a:p>
          <a:p>
            <a:r>
              <a:rPr lang="en-ZA" sz="2800" dirty="0" err="1" smtClean="0">
                <a:solidFill>
                  <a:schemeClr val="tx1"/>
                </a:solidFill>
              </a:rPr>
              <a:t>eMTCT</a:t>
            </a:r>
            <a:r>
              <a:rPr lang="en-ZA" sz="2800" dirty="0" smtClean="0">
                <a:solidFill>
                  <a:schemeClr val="tx1"/>
                </a:solidFill>
              </a:rPr>
              <a:t> efforts challenged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 smtClean="0"/>
              <a:t>Poor VL monitoring in pregnancy &amp; postpartum</a:t>
            </a:r>
          </a:p>
          <a:p>
            <a:pPr marL="914400" lvl="2" indent="0">
              <a:buNone/>
            </a:pPr>
            <a:r>
              <a:rPr lang="en-ZA" sz="2000" i="1" dirty="0" smtClean="0">
                <a:solidFill>
                  <a:srgbClr val="C00000"/>
                </a:solidFill>
              </a:rPr>
              <a:t>-limited information on VL suppression rates among pregnant and breastfeeding HIV-positive women</a:t>
            </a:r>
          </a:p>
          <a:p>
            <a:pPr marL="857250" lvl="1" indent="-342900">
              <a:buFont typeface="Courier New" panose="02070309020205020404" pitchFamily="49" charset="0"/>
              <a:buChar char="o"/>
            </a:pPr>
            <a:r>
              <a:rPr lang="en-ZA" dirty="0"/>
              <a:t>High rates of seroconversion in pregnancy &amp; during breastfeeding</a:t>
            </a:r>
          </a:p>
          <a:p>
            <a:pPr marL="514350" lvl="1" indent="0">
              <a:buNone/>
            </a:pPr>
            <a:endParaRPr lang="en-ZA" sz="2400" i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ZA" dirty="0" smtClean="0"/>
          </a:p>
          <a:p>
            <a:pPr lvl="1"/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65902" y="4897071"/>
            <a:ext cx="4606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                        </a:t>
            </a:r>
          </a:p>
          <a:p>
            <a:r>
              <a:rPr lang="en-ZA" sz="1400" dirty="0" smtClean="0"/>
              <a:t>Global </a:t>
            </a:r>
            <a:r>
              <a:rPr lang="en-ZA" sz="1400" dirty="0"/>
              <a:t>Plan towards the Elimination of New HIV Infections among Children by 2015 and Keeping Their Mothers </a:t>
            </a:r>
            <a:r>
              <a:rPr lang="en-ZA" sz="1400" dirty="0" smtClean="0"/>
              <a:t>Alive. </a:t>
            </a:r>
            <a:endParaRPr lang="en-ZA" sz="1400" dirty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23" y="4897071"/>
            <a:ext cx="1514603" cy="371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119" y="2353012"/>
            <a:ext cx="71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71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479" y="274639"/>
            <a:ext cx="11079055" cy="1143000"/>
          </a:xfrm>
        </p:spPr>
        <p:txBody>
          <a:bodyPr>
            <a:noAutofit/>
          </a:bodyPr>
          <a:lstStyle/>
          <a:p>
            <a:r>
              <a:rPr lang="en-ZA" dirty="0" smtClean="0"/>
              <a:t>Potential </a:t>
            </a:r>
            <a:r>
              <a:rPr lang="en-ZA" dirty="0" err="1" smtClean="0"/>
              <a:t>eMTCT</a:t>
            </a:r>
            <a:r>
              <a:rPr lang="en-ZA" dirty="0" smtClean="0"/>
              <a:t> Game Changers: </a:t>
            </a:r>
            <a:br>
              <a:rPr lang="en-ZA" dirty="0" smtClean="0"/>
            </a:br>
            <a:r>
              <a:rPr lang="en-ZA" sz="3600" dirty="0" smtClean="0">
                <a:solidFill>
                  <a:schemeClr val="accent3"/>
                </a:solidFill>
              </a:rPr>
              <a:t>Point </a:t>
            </a:r>
            <a:r>
              <a:rPr lang="en-ZA" sz="3600" dirty="0">
                <a:solidFill>
                  <a:schemeClr val="accent3"/>
                </a:solidFill>
              </a:rPr>
              <a:t>of Care </a:t>
            </a:r>
            <a:r>
              <a:rPr lang="en-ZA" sz="3600" dirty="0" smtClean="0">
                <a:solidFill>
                  <a:schemeClr val="accent3"/>
                </a:solidFill>
              </a:rPr>
              <a:t>HIV VL </a:t>
            </a:r>
            <a:r>
              <a:rPr lang="en-ZA" sz="3600" dirty="0">
                <a:solidFill>
                  <a:schemeClr val="accent3"/>
                </a:solidFill>
              </a:rPr>
              <a:t>&amp; EID testing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Centralized routine laboratory HIV </a:t>
            </a:r>
            <a:r>
              <a:rPr lang="en-GB" sz="2800" dirty="0" smtClean="0"/>
              <a:t>VL &amp; EID testing </a:t>
            </a:r>
            <a:r>
              <a:rPr lang="en-GB" sz="2800" dirty="0"/>
              <a:t>remains standard of care in South </a:t>
            </a:r>
            <a:r>
              <a:rPr lang="en-GB" sz="2800" dirty="0" smtClean="0"/>
              <a:t>Africa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ZA" sz="2800" dirty="0"/>
              <a:t>Point of </a:t>
            </a:r>
            <a:r>
              <a:rPr lang="en-ZA" sz="2800" dirty="0" smtClean="0"/>
              <a:t>care (PoC) HIV VL (for mothers) &amp; EID (for infants) testing </a:t>
            </a:r>
            <a:r>
              <a:rPr lang="en-ZA" sz="2800" dirty="0"/>
              <a:t>have potential to</a:t>
            </a:r>
            <a:r>
              <a:rPr lang="en-ZA" sz="2800" dirty="0" smtClean="0"/>
              <a:t>:</a:t>
            </a:r>
            <a:endParaRPr lang="en-ZA" sz="2800" dirty="0"/>
          </a:p>
          <a:p>
            <a:pPr lvl="1"/>
            <a:r>
              <a:rPr lang="en-ZA" dirty="0"/>
              <a:t>↓ </a:t>
            </a:r>
            <a:r>
              <a:rPr lang="en-ZA" dirty="0" smtClean="0"/>
              <a:t>result turn-around </a:t>
            </a:r>
            <a:r>
              <a:rPr lang="en-ZA" dirty="0">
                <a:solidFill>
                  <a:schemeClr val="tx1"/>
                </a:solidFill>
              </a:rPr>
              <a:t>times </a:t>
            </a:r>
            <a:r>
              <a:rPr lang="en-ZA" dirty="0" smtClean="0">
                <a:solidFill>
                  <a:schemeClr val="tx1"/>
                </a:solidFill>
              </a:rPr>
              <a:t>&amp; ↑ result return-rate</a:t>
            </a:r>
            <a:endParaRPr lang="en-ZA" dirty="0">
              <a:solidFill>
                <a:schemeClr val="tx1"/>
              </a:solidFill>
            </a:endParaRPr>
          </a:p>
          <a:p>
            <a:pPr lvl="1"/>
            <a:r>
              <a:rPr lang="en-ZA" dirty="0">
                <a:solidFill>
                  <a:schemeClr val="tx1"/>
                </a:solidFill>
              </a:rPr>
              <a:t>↑ </a:t>
            </a:r>
            <a:r>
              <a:rPr lang="en-ZA" dirty="0" smtClean="0">
                <a:solidFill>
                  <a:schemeClr val="tx1"/>
                </a:solidFill>
              </a:rPr>
              <a:t>interventions </a:t>
            </a:r>
            <a:r>
              <a:rPr lang="en-ZA" dirty="0">
                <a:solidFill>
                  <a:schemeClr val="tx1"/>
                </a:solidFill>
              </a:rPr>
              <a:t>to improve viral suppression </a:t>
            </a:r>
            <a:r>
              <a:rPr lang="en-ZA" dirty="0" smtClean="0">
                <a:solidFill>
                  <a:schemeClr val="tx1"/>
                </a:solidFill>
              </a:rPr>
              <a:t>and early </a:t>
            </a:r>
            <a:r>
              <a:rPr lang="en-ZA" dirty="0">
                <a:solidFill>
                  <a:schemeClr val="tx1"/>
                </a:solidFill>
              </a:rPr>
              <a:t>ART </a:t>
            </a:r>
            <a:r>
              <a:rPr lang="en-ZA" dirty="0" smtClean="0">
                <a:solidFill>
                  <a:schemeClr val="tx1"/>
                </a:solidFill>
              </a:rPr>
              <a:t>initiation/initiate </a:t>
            </a:r>
            <a:r>
              <a:rPr lang="en-ZA" dirty="0">
                <a:solidFill>
                  <a:schemeClr val="tx1"/>
                </a:solidFill>
              </a:rPr>
              <a:t>high risk infant prophylaxis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6289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Study Objective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800" dirty="0" smtClean="0"/>
              <a:t>To </a:t>
            </a:r>
            <a:r>
              <a:rPr lang="en-GB" sz="2800" dirty="0"/>
              <a:t>describe maternal VL burden and intra-uterine transmission rates </a:t>
            </a:r>
            <a:r>
              <a:rPr lang="en-GB" sz="2800" dirty="0" smtClean="0"/>
              <a:t>among </a:t>
            </a:r>
            <a:r>
              <a:rPr lang="en-GB" sz="2800" dirty="0"/>
              <a:t>HIV-positive pregnant women and </a:t>
            </a:r>
            <a:r>
              <a:rPr lang="en-GB" sz="2800" dirty="0" smtClean="0"/>
              <a:t>their HIV-exposed </a:t>
            </a:r>
            <a:r>
              <a:rPr lang="en-GB" sz="2800" dirty="0"/>
              <a:t>neonates </a:t>
            </a:r>
            <a:r>
              <a:rPr lang="en-GB" sz="2800" dirty="0" smtClean="0"/>
              <a:t>using  PoC testing around </a:t>
            </a:r>
            <a:r>
              <a:rPr lang="en-GB" sz="2800" dirty="0"/>
              <a:t>time of delivery at four tertiary obstetric units in Gauteng, South </a:t>
            </a:r>
            <a:r>
              <a:rPr lang="en-GB" sz="2800" dirty="0" smtClean="0"/>
              <a:t>Africa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8775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Methodology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2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ZA" sz="2800" b="1" i="1" u="sng" dirty="0" smtClean="0">
                <a:solidFill>
                  <a:schemeClr val="tx1"/>
                </a:solidFill>
              </a:rPr>
              <a:t>Study sites</a:t>
            </a:r>
            <a:r>
              <a:rPr lang="en-ZA" sz="2800" dirty="0" smtClean="0"/>
              <a:t>: 4</a:t>
            </a:r>
            <a:r>
              <a:rPr lang="en-ZA" sz="2800" dirty="0" smtClean="0">
                <a:solidFill>
                  <a:srgbClr val="E8303B"/>
                </a:solidFill>
              </a:rPr>
              <a:t> </a:t>
            </a:r>
            <a:r>
              <a:rPr lang="en-ZA" sz="2800" dirty="0" smtClean="0"/>
              <a:t>tertiary obstetric units in Gauteng province</a:t>
            </a:r>
          </a:p>
          <a:p>
            <a:pPr lvl="1"/>
            <a:r>
              <a:rPr lang="en-ZA" sz="2400" dirty="0" smtClean="0"/>
              <a:t>(3 Johannesburg sub-districts and 1 in Tshwane Metro)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b="1" i="1" u="sng" dirty="0" smtClean="0"/>
              <a:t>Study period</a:t>
            </a:r>
            <a:r>
              <a:rPr lang="en-ZA" sz="2800" dirty="0" smtClean="0"/>
              <a:t>: June 2018-Mar 2019</a:t>
            </a:r>
          </a:p>
          <a:p>
            <a:pPr marL="0" indent="0">
              <a:buNone/>
            </a:pPr>
            <a:endParaRPr lang="en-ZA" sz="2800" dirty="0" smtClean="0"/>
          </a:p>
          <a:p>
            <a:r>
              <a:rPr lang="en-ZA" sz="2800" b="1" i="1" u="sng" dirty="0" smtClean="0"/>
              <a:t>Specimen handling</a:t>
            </a:r>
            <a:r>
              <a:rPr lang="en-ZA" sz="2800" dirty="0" smtClean="0"/>
              <a:t>: </a:t>
            </a:r>
          </a:p>
          <a:p>
            <a:pPr lvl="1"/>
            <a:r>
              <a:rPr lang="en-ZA" dirty="0" smtClean="0"/>
              <a:t>Specimen collection performed by doctors &amp; nurses as part of routine care</a:t>
            </a:r>
          </a:p>
          <a:p>
            <a:pPr lvl="1"/>
            <a:r>
              <a:rPr lang="en-ZA" dirty="0" smtClean="0"/>
              <a:t>Testing conducted by PoC operators (mostly nurses) on weekdays, between 08h00-16h00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71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19930</TotalTime>
  <Words>1051</Words>
  <Application>Microsoft Office PowerPoint</Application>
  <PresentationFormat>Widescreen</PresentationFormat>
  <Paragraphs>222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Franklin Gothic Book</vt:lpstr>
      <vt:lpstr>Raleway</vt:lpstr>
      <vt:lpstr>Times New Roman</vt:lpstr>
      <vt:lpstr>Wingdings</vt:lpstr>
      <vt:lpstr>AIDS 2016_Template</vt:lpstr>
      <vt:lpstr>Characterizing viral load burden among HIV-positive women around time of delivery: Findings from four tertiary obstetric units in Gauteng, South Africa</vt:lpstr>
      <vt:lpstr>Conflict of Interest </vt:lpstr>
      <vt:lpstr>Acknowledgements</vt:lpstr>
      <vt:lpstr>Background: PMTCT in South Africa</vt:lpstr>
      <vt:lpstr>Monitoring Early Infant Diagnosis in SA</vt:lpstr>
      <vt:lpstr>Road to eMTCT  in  South Africa</vt:lpstr>
      <vt:lpstr>Potential eMTCT Game Changers:  Point of Care HIV VL &amp; EID testing </vt:lpstr>
      <vt:lpstr>Study Objective</vt:lpstr>
      <vt:lpstr>Methodology</vt:lpstr>
      <vt:lpstr>Methodology: Procedures</vt:lpstr>
      <vt:lpstr>Findings</vt:lpstr>
      <vt:lpstr>Discussion</vt:lpstr>
      <vt:lpstr>Concluding Remarks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239</cp:revision>
  <cp:lastPrinted>2017-01-16T15:31:13Z</cp:lastPrinted>
  <dcterms:created xsi:type="dcterms:W3CDTF">2017-01-13T09:09:35Z</dcterms:created>
  <dcterms:modified xsi:type="dcterms:W3CDTF">2019-07-23T18:47:58Z</dcterms:modified>
</cp:coreProperties>
</file>